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5"/>
  </p:notesMasterIdLst>
  <p:handoutMasterIdLst>
    <p:handoutMasterId r:id="rId36"/>
  </p:handoutMasterIdLst>
  <p:sldIdLst>
    <p:sldId id="256" r:id="rId5"/>
    <p:sldId id="275" r:id="rId6"/>
    <p:sldId id="296" r:id="rId7"/>
    <p:sldId id="348" r:id="rId8"/>
    <p:sldId id="343" r:id="rId9"/>
    <p:sldId id="341" r:id="rId10"/>
    <p:sldId id="366" r:id="rId11"/>
    <p:sldId id="342" r:id="rId12"/>
    <p:sldId id="358" r:id="rId13"/>
    <p:sldId id="294" r:id="rId14"/>
    <p:sldId id="344" r:id="rId15"/>
    <p:sldId id="372" r:id="rId16"/>
    <p:sldId id="371" r:id="rId17"/>
    <p:sldId id="370" r:id="rId18"/>
    <p:sldId id="359" r:id="rId19"/>
    <p:sldId id="360" r:id="rId20"/>
    <p:sldId id="361" r:id="rId21"/>
    <p:sldId id="363" r:id="rId22"/>
    <p:sldId id="364" r:id="rId23"/>
    <p:sldId id="368" r:id="rId24"/>
    <p:sldId id="369" r:id="rId25"/>
    <p:sldId id="349" r:id="rId26"/>
    <p:sldId id="351" r:id="rId27"/>
    <p:sldId id="352" r:id="rId28"/>
    <p:sldId id="354" r:id="rId29"/>
    <p:sldId id="355" r:id="rId30"/>
    <p:sldId id="356" r:id="rId31"/>
    <p:sldId id="357" r:id="rId32"/>
    <p:sldId id="362" r:id="rId33"/>
    <p:sldId id="289"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3E5A"/>
    <a:srgbClr val="446992"/>
    <a:srgbClr val="AEC2D8"/>
    <a:srgbClr val="98432A"/>
    <a:srgbClr val="D84400"/>
    <a:srgbClr val="44678D"/>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34"/>
  </p:normalViewPr>
  <p:slideViewPr>
    <p:cSldViewPr snapToGrid="0" showGuides="1">
      <p:cViewPr varScale="1">
        <p:scale>
          <a:sx n="82" d="100"/>
          <a:sy n="82" d="100"/>
        </p:scale>
        <p:origin x="720" y="7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9/4/2025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jpeg>
</file>

<file path=ppt/media/image21.jpeg>
</file>

<file path=ppt/media/image22.jpeg>
</file>

<file path=ppt/media/image23.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A894A48D-3417-BE20-3062-A366096904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AC9ED954-709D-51DC-3EA0-0E06FE1D72A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1F57F2FB-2942-7663-E6DB-E3A976549D5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ED31FE42-8AA6-DC9C-5EE7-8737143C1DD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58D246-FB21-4ACB-9068-6447CC7872F8}" type="datetimeFigureOut">
              <a:rPr lang="en-US" smtClean="0"/>
              <a:t>9/4/2025</a:t>
            </a:fld>
            <a:endParaRPr lang="en-US"/>
          </a:p>
        </p:txBody>
      </p:sp>
      <p:sp>
        <p:nvSpPr>
          <p:cNvPr id="12" name="Notes Placeholder 11">
            <a:extLst>
              <a:ext uri="{FF2B5EF4-FFF2-40B4-BE49-F238E27FC236}">
                <a16:creationId xmlns:a16="http://schemas.microsoft.com/office/drawing/2014/main" id="{5F659C92-43C4-05C5-9170-5CF256AF997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74923A81-0599-8ECF-BDF0-A4898D46829C}"/>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F3159-94EB-4F6B-8273-09F1A6B019E6}"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914374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B2203-9C49-8C11-F2C6-08DA998339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915D29-E637-64D8-5939-0FF64D9493A7}"/>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B82E9E00-FAAA-2903-0AC1-38F175CA9E6C}"/>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711EC5E-7B3D-1230-7577-D6701369754F}"/>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a:t>
            </a:fld>
            <a:endParaRPr lang="en-US" altLang="zh-CN" noProof="0" dirty="0"/>
          </a:p>
        </p:txBody>
      </p:sp>
    </p:spTree>
    <p:extLst>
      <p:ext uri="{BB962C8B-B14F-4D97-AF65-F5344CB8AC3E}">
        <p14:creationId xmlns:p14="http://schemas.microsoft.com/office/powerpoint/2010/main" val="24483760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799336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02AEE3-E09C-2191-F10A-105100F577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66C2F5-5F5D-1D74-7033-E45DD859BA79}"/>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A5A8C7B9-9D98-3E5A-4D1A-26B9DDEEE479}"/>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4EE49CE4-8B42-EB2C-912A-C17EE547D528}"/>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22</a:t>
            </a:fld>
            <a:endParaRPr lang="en-US" altLang="zh-CN" noProof="0" dirty="0"/>
          </a:p>
        </p:txBody>
      </p:sp>
    </p:spTree>
    <p:extLst>
      <p:ext uri="{BB962C8B-B14F-4D97-AF65-F5344CB8AC3E}">
        <p14:creationId xmlns:p14="http://schemas.microsoft.com/office/powerpoint/2010/main" val="1934251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0E2168-C3B4-2311-529D-B564A22BF8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4C043E-9D6C-0F1A-AAF2-9274D9F8A8B4}"/>
              </a:ext>
            </a:extLst>
          </p:cNvPr>
          <p:cNvSpPr>
            <a:spLocks noGrp="1" noRot="1" noChangeAspect="1"/>
          </p:cNvSpPr>
          <p:nvPr>
            <p:ph type="sldImg"/>
          </p:nvPr>
        </p:nvSpPr>
        <p:spPr>
          <a:xfrm>
            <a:off x="685800" y="1143000"/>
            <a:ext cx="5486400" cy="3086100"/>
          </a:xfrm>
          <a:prstGeom prst="rect">
            <a:avLst/>
          </a:prstGeom>
        </p:spPr>
      </p:sp>
      <p:sp>
        <p:nvSpPr>
          <p:cNvPr id="3" name="Notes Placeholder 2">
            <a:extLst>
              <a:ext uri="{FF2B5EF4-FFF2-40B4-BE49-F238E27FC236}">
                <a16:creationId xmlns:a16="http://schemas.microsoft.com/office/drawing/2014/main" id="{40242F84-2C74-C70E-78AB-444D1ECB12C4}"/>
              </a:ext>
            </a:extLst>
          </p:cNvPr>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58B323FF-9784-AA4C-B9F2-7CE108C244A9}"/>
              </a:ext>
            </a:extLst>
          </p:cNvPr>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25</a:t>
            </a:fld>
            <a:endParaRPr lang="en-US" altLang="zh-CN" noProof="0" dirty="0"/>
          </a:p>
        </p:txBody>
      </p:sp>
    </p:spTree>
    <p:extLst>
      <p:ext uri="{BB962C8B-B14F-4D97-AF65-F5344CB8AC3E}">
        <p14:creationId xmlns:p14="http://schemas.microsoft.com/office/powerpoint/2010/main" val="3046138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30</a:t>
            </a:fld>
            <a:endParaRPr lang="en-US" altLang="zh-CN" noProof="0" dirty="0"/>
          </a:p>
        </p:txBody>
      </p:sp>
    </p:spTree>
    <p:extLst>
      <p:ext uri="{BB962C8B-B14F-4D97-AF65-F5344CB8AC3E}">
        <p14:creationId xmlns:p14="http://schemas.microsoft.com/office/powerpoint/2010/main" val="3077670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A4456-BEA8-14BD-6003-02F50AC41D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0462A7-D452-6A13-6274-29994465EF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612526-1EEB-3540-D173-AEDD77A525C1}"/>
              </a:ext>
            </a:extLst>
          </p:cNvPr>
          <p:cNvSpPr>
            <a:spLocks noGrp="1"/>
          </p:cNvSpPr>
          <p:nvPr>
            <p:ph type="dt" sz="half" idx="10"/>
          </p:nvPr>
        </p:nvSpPr>
        <p:spPr/>
        <p:txBody>
          <a:bodyPr/>
          <a:lstStyle/>
          <a:p>
            <a:fld id="{CB24DC77-4CA6-4C87-BE67-3601FCD8D56C}" type="datetimeFigureOut">
              <a:rPr lang="en-US" smtClean="0"/>
              <a:t>9/4/2025</a:t>
            </a:fld>
            <a:endParaRPr lang="en-US"/>
          </a:p>
        </p:txBody>
      </p:sp>
      <p:sp>
        <p:nvSpPr>
          <p:cNvPr id="5" name="Footer Placeholder 4">
            <a:extLst>
              <a:ext uri="{FF2B5EF4-FFF2-40B4-BE49-F238E27FC236}">
                <a16:creationId xmlns:a16="http://schemas.microsoft.com/office/drawing/2014/main" id="{CACD1253-220F-E1C7-BE0F-14FE193291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F56B1A-C368-B68F-55B1-3C97093CDF05}"/>
              </a:ext>
            </a:extLst>
          </p:cNvPr>
          <p:cNvSpPr>
            <a:spLocks noGrp="1"/>
          </p:cNvSpPr>
          <p:nvPr>
            <p:ph type="sldNum" sz="quarter" idx="12"/>
          </p:nvPr>
        </p:nvSpPr>
        <p:spPr/>
        <p:txBody>
          <a:bodyPr/>
          <a:lstStyle/>
          <a:p>
            <a:fld id="{D5F9BE7B-8C6A-4521-AC0D-F4FAD6600991}" type="slidenum">
              <a:rPr lang="en-US" smtClean="0"/>
              <a:t>‹#›</a:t>
            </a:fld>
            <a:endParaRPr lang="en-US"/>
          </a:p>
        </p:txBody>
      </p:sp>
    </p:spTree>
    <p:extLst>
      <p:ext uri="{BB962C8B-B14F-4D97-AF65-F5344CB8AC3E}">
        <p14:creationId xmlns:p14="http://schemas.microsoft.com/office/powerpoint/2010/main" val="1586115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 id="2147483669" r:id="rId17"/>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png"/><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7.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DB8CFF3-B227-E876-FD8C-7BFDA55DDD06}"/>
              </a:ext>
            </a:extLst>
          </p:cNvPr>
          <p:cNvSpPr>
            <a:spLocks noGrp="1"/>
          </p:cNvSpPr>
          <p:nvPr>
            <p:ph type="ctrTitle"/>
          </p:nvPr>
        </p:nvSpPr>
        <p:spPr>
          <a:xfrm>
            <a:off x="187491" y="720012"/>
            <a:ext cx="12192000" cy="1554617"/>
          </a:xfrm>
        </p:spPr>
        <p:txBody>
          <a:bodyPr>
            <a:noAutofit/>
          </a:bodyPr>
          <a:lstStyle/>
          <a:p>
            <a:pPr algn="ctr">
              <a:lnSpc>
                <a:spcPct val="150000"/>
              </a:lnSpc>
            </a:pPr>
            <a:r>
              <a:rPr lang="vi-VN" sz="2000" i="0">
                <a:solidFill>
                  <a:schemeClr val="tx1">
                    <a:lumMod val="95000"/>
                    <a:lumOff val="5000"/>
                  </a:schemeClr>
                </a:solidFill>
                <a:effectLst/>
                <a:latin typeface="Tahoma" panose="020B0604030504040204" pitchFamily="34" charset="0"/>
                <a:ea typeface="Tahoma" panose="020B0604030504040204" pitchFamily="34" charset="0"/>
                <a:cs typeface="Tahoma" panose="020B0604030504040204" pitchFamily="34" charset="0"/>
              </a:rPr>
              <a:t>TRƯỜNG ĐẠI HỌC TRÀ VINH</a:t>
            </a:r>
            <a:br>
              <a:rPr lang="en-US" sz="2000" i="0">
                <a:solidFill>
                  <a:schemeClr val="tx1">
                    <a:lumMod val="95000"/>
                    <a:lumOff val="5000"/>
                  </a:schemeClr>
                </a:solidFill>
                <a:effectLst/>
                <a:latin typeface="Tahoma" panose="020B0604030504040204" pitchFamily="34" charset="0"/>
                <a:ea typeface="Tahoma" panose="020B0604030504040204" pitchFamily="34" charset="0"/>
                <a:cs typeface="Tahoma" panose="020B0604030504040204" pitchFamily="34" charset="0"/>
              </a:rPr>
            </a:br>
            <a:r>
              <a:rPr lang="vi-VN" sz="2000" i="0">
                <a:solidFill>
                  <a:schemeClr val="tx1">
                    <a:lumMod val="95000"/>
                    <a:lumOff val="5000"/>
                  </a:schemeClr>
                </a:solidFill>
                <a:effectLst/>
                <a:latin typeface="Tahoma" panose="020B0604030504040204" pitchFamily="34" charset="0"/>
                <a:ea typeface="Tahoma" panose="020B0604030504040204" pitchFamily="34" charset="0"/>
                <a:cs typeface="Tahoma" panose="020B0604030504040204" pitchFamily="34" charset="0"/>
              </a:rPr>
              <a:t>TRƯỜNG KỸ THUẬT VÀ CÔNG NGHỆ</a:t>
            </a:r>
            <a:br>
              <a:rPr lang="en-US" sz="2000" i="0">
                <a:solidFill>
                  <a:schemeClr val="tx1">
                    <a:lumMod val="95000"/>
                    <a:lumOff val="5000"/>
                  </a:schemeClr>
                </a:solidFill>
                <a:effectLst/>
                <a:latin typeface="Tahoma" panose="020B0604030504040204" pitchFamily="34" charset="0"/>
                <a:ea typeface="Tahoma" panose="020B0604030504040204" pitchFamily="34" charset="0"/>
                <a:cs typeface="Tahoma" panose="020B0604030504040204" pitchFamily="34" charset="0"/>
              </a:rPr>
            </a:br>
            <a:br>
              <a:rPr lang="en-US" sz="2000" i="0">
                <a:solidFill>
                  <a:schemeClr val="tx1">
                    <a:lumMod val="95000"/>
                    <a:lumOff val="5000"/>
                  </a:schemeClr>
                </a:solidFill>
                <a:effectLst/>
                <a:latin typeface="Tahoma" panose="020B0604030504040204" pitchFamily="34" charset="0"/>
                <a:ea typeface="Tahoma" panose="020B0604030504040204" pitchFamily="34" charset="0"/>
                <a:cs typeface="Tahoma" panose="020B0604030504040204" pitchFamily="34" charset="0"/>
              </a:rPr>
            </a:br>
            <a:endParaRPr lang="vi-VN" sz="2000" dirty="0">
              <a:solidFill>
                <a:schemeClr val="tx1">
                  <a:lumMod val="95000"/>
                  <a:lumOff val="5000"/>
                </a:schemeClr>
              </a:solidFill>
              <a:effectLst/>
              <a:latin typeface="Tahoma" panose="020B0604030504040204" pitchFamily="34" charset="0"/>
              <a:ea typeface="Tahoma" panose="020B0604030504040204" pitchFamily="34" charset="0"/>
              <a:cs typeface="Tahoma" panose="020B0604030504040204" pitchFamily="34" charset="0"/>
            </a:endParaRPr>
          </a:p>
        </p:txBody>
      </p:sp>
      <p:sp>
        <p:nvSpPr>
          <p:cNvPr id="3" name="Tiêu đề phụ 2">
            <a:extLst>
              <a:ext uri="{FF2B5EF4-FFF2-40B4-BE49-F238E27FC236}">
                <a16:creationId xmlns:a16="http://schemas.microsoft.com/office/drawing/2014/main" id="{3F9235B5-4F7F-1AA1-BCAB-1A7ADA5F04DE}"/>
              </a:ext>
            </a:extLst>
          </p:cNvPr>
          <p:cNvSpPr>
            <a:spLocks noGrp="1"/>
          </p:cNvSpPr>
          <p:nvPr>
            <p:ph type="subTitle" idx="1"/>
          </p:nvPr>
        </p:nvSpPr>
        <p:spPr>
          <a:xfrm>
            <a:off x="132347" y="2252957"/>
            <a:ext cx="12192000" cy="1145624"/>
          </a:xfrm>
        </p:spPr>
        <p:txBody>
          <a:bodyPr>
            <a:normAutofit/>
          </a:bodyPr>
          <a:lstStyle/>
          <a:p>
            <a:pPr algn="ctr">
              <a:lnSpc>
                <a:spcPct val="115000"/>
              </a:lnSpc>
            </a:pPr>
            <a:r>
              <a:rPr lang="en-US" sz="2000" b="1">
                <a:effectLst/>
                <a:latin typeface="Tahoma" panose="020B0604030504040204" pitchFamily="34" charset="0"/>
                <a:ea typeface="Tahoma" panose="020B0604030504040204" pitchFamily="34" charset="0"/>
                <a:cs typeface="Tahoma" panose="020B0604030504040204" pitchFamily="34" charset="0"/>
              </a:rPr>
              <a:t>XÂY DỰNG HỆ THỐNG QUẢN LÝ </a:t>
            </a:r>
            <a:endParaRPr lang="en-US" sz="2000">
              <a:effectLst/>
              <a:latin typeface="Tahoma" panose="020B0604030504040204" pitchFamily="34" charset="0"/>
              <a:ea typeface="Tahoma" panose="020B0604030504040204" pitchFamily="34" charset="0"/>
              <a:cs typeface="Tahoma" panose="020B0604030504040204" pitchFamily="34" charset="0"/>
            </a:endParaRPr>
          </a:p>
          <a:p>
            <a:pPr algn="ctr">
              <a:lnSpc>
                <a:spcPct val="115000"/>
              </a:lnSpc>
            </a:pPr>
            <a:r>
              <a:rPr lang="en-US" sz="2000" b="1">
                <a:effectLst/>
                <a:latin typeface="Tahoma" panose="020B0604030504040204" pitchFamily="34" charset="0"/>
                <a:ea typeface="Tahoma" panose="020B0604030504040204" pitchFamily="34" charset="0"/>
                <a:cs typeface="Tahoma" panose="020B0604030504040204" pitchFamily="34" charset="0"/>
              </a:rPr>
              <a:t>CHUỖI CUNG ỨNG NGÀNH GỐM SỨ VIỆT NAM</a:t>
            </a:r>
            <a:endParaRPr lang="en-US" sz="2000">
              <a:effectLst/>
              <a:latin typeface="Tahoma" panose="020B0604030504040204" pitchFamily="34" charset="0"/>
              <a:ea typeface="Tahoma" panose="020B0604030504040204" pitchFamily="34" charset="0"/>
              <a:cs typeface="Tahoma" panose="020B0604030504040204" pitchFamily="34" charset="0"/>
            </a:endParaRPr>
          </a:p>
        </p:txBody>
      </p:sp>
      <p:sp>
        <p:nvSpPr>
          <p:cNvPr id="6" name="Hộp Văn bản 5">
            <a:extLst>
              <a:ext uri="{FF2B5EF4-FFF2-40B4-BE49-F238E27FC236}">
                <a16:creationId xmlns:a16="http://schemas.microsoft.com/office/drawing/2014/main" id="{54CE5BFB-CC36-DD10-06A0-9DB3689EE244}"/>
              </a:ext>
            </a:extLst>
          </p:cNvPr>
          <p:cNvSpPr txBox="1"/>
          <p:nvPr/>
        </p:nvSpPr>
        <p:spPr>
          <a:xfrm>
            <a:off x="0" y="5735584"/>
            <a:ext cx="12192000" cy="553998"/>
          </a:xfrm>
          <a:prstGeom prst="rect">
            <a:avLst/>
          </a:prstGeom>
          <a:noFill/>
        </p:spPr>
        <p:txBody>
          <a:bodyPr wrap="square" rtlCol="0">
            <a:spAutoFit/>
          </a:bodyPr>
          <a:lstStyle/>
          <a:p>
            <a:pPr algn="ctr"/>
            <a:r>
              <a:rPr lang="en-US" sz="1500" b="1">
                <a:effectLst/>
                <a:latin typeface="Tahoma" panose="020B0604030504040204" pitchFamily="34" charset="0"/>
                <a:ea typeface="Tahoma" panose="020B0604030504040204" pitchFamily="34" charset="0"/>
                <a:cs typeface="Tahoma" panose="020B0604030504040204" pitchFamily="34" charset="0"/>
              </a:rPr>
              <a:t>Vĩnh Long, tháng 9 năm 2025</a:t>
            </a:r>
            <a:endParaRPr lang="vi-VN" sz="1500" b="1">
              <a:effectLst/>
              <a:latin typeface="Tahoma" panose="020B0604030504040204" pitchFamily="34" charset="0"/>
              <a:ea typeface="Tahoma" panose="020B0604030504040204" pitchFamily="34" charset="0"/>
              <a:cs typeface="Tahoma" panose="020B0604030504040204" pitchFamily="34" charset="0"/>
            </a:endParaRPr>
          </a:p>
          <a:p>
            <a:pPr algn="ctr"/>
            <a:endParaRPr lang="vi-VN" sz="1500" b="1">
              <a:latin typeface="Tahoma" panose="020B0604030504040204" pitchFamily="34" charset="0"/>
              <a:ea typeface="Tahoma" panose="020B0604030504040204" pitchFamily="34" charset="0"/>
              <a:cs typeface="Tahoma" panose="020B0604030504040204" pitchFamily="34" charset="0"/>
            </a:endParaRPr>
          </a:p>
        </p:txBody>
      </p:sp>
      <p:pic>
        <p:nvPicPr>
          <p:cNvPr id="5" name="Picture 4" descr="A blue and white logo&#10;&#10;AI-generated content may be incorrect.">
            <a:extLst>
              <a:ext uri="{FF2B5EF4-FFF2-40B4-BE49-F238E27FC236}">
                <a16:creationId xmlns:a16="http://schemas.microsoft.com/office/drawing/2014/main" id="{AD70C9C5-1F5D-358A-807A-6564E332482B}"/>
              </a:ext>
            </a:extLst>
          </p:cNvPr>
          <p:cNvPicPr>
            <a:picLocks noChangeAspect="1"/>
          </p:cNvPicPr>
          <p:nvPr/>
        </p:nvPicPr>
        <p:blipFill>
          <a:blip r:embed="rId2"/>
          <a:stretch>
            <a:fillRect/>
          </a:stretch>
        </p:blipFill>
        <p:spPr>
          <a:xfrm>
            <a:off x="903007" y="331250"/>
            <a:ext cx="1056421" cy="1056421"/>
          </a:xfrm>
          <a:prstGeom prst="rect">
            <a:avLst/>
          </a:prstGeom>
        </p:spPr>
      </p:pic>
      <p:sp>
        <p:nvSpPr>
          <p:cNvPr id="4" name="Tiêu đề phụ 2">
            <a:extLst>
              <a:ext uri="{FF2B5EF4-FFF2-40B4-BE49-F238E27FC236}">
                <a16:creationId xmlns:a16="http://schemas.microsoft.com/office/drawing/2014/main" id="{464B331D-6EEA-05F3-2D3A-57B60B25012B}"/>
              </a:ext>
            </a:extLst>
          </p:cNvPr>
          <p:cNvSpPr txBox="1">
            <a:spLocks/>
          </p:cNvSpPr>
          <p:nvPr/>
        </p:nvSpPr>
        <p:spPr>
          <a:xfrm>
            <a:off x="2826921" y="3580323"/>
            <a:ext cx="3839916" cy="114562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accent6"/>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accent6"/>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accent6"/>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accent6"/>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accent6"/>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algn="l">
              <a:lnSpc>
                <a:spcPct val="115000"/>
              </a:lnSpc>
            </a:pPr>
            <a:r>
              <a:rPr lang="en-US" sz="1400">
                <a:effectLst/>
                <a:latin typeface="Tahoma" panose="020B0604030504040204" pitchFamily="34" charset="0"/>
                <a:ea typeface="Tahoma" panose="020B0604030504040204" pitchFamily="34" charset="0"/>
                <a:cs typeface="Tahoma" panose="020B0604030504040204" pitchFamily="34" charset="0"/>
              </a:rPr>
              <a:t>Sinh viên: </a:t>
            </a:r>
            <a:r>
              <a:rPr lang="en-US" sz="1400" b="1">
                <a:effectLst/>
                <a:latin typeface="Tahoma" panose="020B0604030504040204" pitchFamily="34" charset="0"/>
                <a:ea typeface="Tahoma" panose="020B0604030504040204" pitchFamily="34" charset="0"/>
                <a:cs typeface="Tahoma" panose="020B0604030504040204" pitchFamily="34" charset="0"/>
              </a:rPr>
              <a:t>Hồ Hoàng Phúc</a:t>
            </a:r>
            <a:endParaRPr lang="en-US" sz="1400">
              <a:effectLst/>
              <a:latin typeface="Tahoma" panose="020B0604030504040204" pitchFamily="34" charset="0"/>
              <a:ea typeface="Tahoma" panose="020B0604030504040204" pitchFamily="34" charset="0"/>
              <a:cs typeface="Tahoma" panose="020B0604030504040204" pitchFamily="34" charset="0"/>
            </a:endParaRPr>
          </a:p>
          <a:p>
            <a:pPr marL="457200" algn="l">
              <a:lnSpc>
                <a:spcPct val="115000"/>
              </a:lnSpc>
            </a:pPr>
            <a:r>
              <a:rPr lang="en-US" sz="1400">
                <a:effectLst/>
                <a:latin typeface="Tahoma" panose="020B0604030504040204" pitchFamily="34" charset="0"/>
                <a:ea typeface="Tahoma" panose="020B0604030504040204" pitchFamily="34" charset="0"/>
                <a:cs typeface="Tahoma" panose="020B0604030504040204" pitchFamily="34" charset="0"/>
              </a:rPr>
              <a:t>Lớp: </a:t>
            </a:r>
            <a:r>
              <a:rPr lang="en-US" sz="1400" b="1">
                <a:effectLst/>
                <a:latin typeface="Tahoma" panose="020B0604030504040204" pitchFamily="34" charset="0"/>
                <a:ea typeface="Tahoma" panose="020B0604030504040204" pitchFamily="34" charset="0"/>
                <a:cs typeface="Tahoma" panose="020B0604030504040204" pitchFamily="34" charset="0"/>
              </a:rPr>
              <a:t>DA21TTA</a:t>
            </a:r>
          </a:p>
          <a:p>
            <a:pPr marL="457200" algn="l">
              <a:lnSpc>
                <a:spcPct val="115000"/>
              </a:lnSpc>
            </a:pPr>
            <a:r>
              <a:rPr lang="en-US" sz="1400">
                <a:effectLst/>
                <a:latin typeface="Tahoma" panose="020B0604030504040204" pitchFamily="34" charset="0"/>
                <a:ea typeface="Tahoma" panose="020B0604030504040204" pitchFamily="34" charset="0"/>
                <a:cs typeface="Tahoma" panose="020B0604030504040204" pitchFamily="34" charset="0"/>
              </a:rPr>
              <a:t>MSSV: </a:t>
            </a:r>
            <a:r>
              <a:rPr lang="en-US" sz="1400" b="1">
                <a:effectLst/>
                <a:latin typeface="Tahoma" panose="020B0604030504040204" pitchFamily="34" charset="0"/>
                <a:ea typeface="Tahoma" panose="020B0604030504040204" pitchFamily="34" charset="0"/>
                <a:cs typeface="Tahoma" panose="020B0604030504040204" pitchFamily="34" charset="0"/>
              </a:rPr>
              <a:t>110121242</a:t>
            </a:r>
            <a:endParaRPr lang="en-US" sz="1400">
              <a:effectLst/>
              <a:latin typeface="Tahoma" panose="020B0604030504040204" pitchFamily="34" charset="0"/>
              <a:ea typeface="Tahoma" panose="020B0604030504040204" pitchFamily="34" charset="0"/>
              <a:cs typeface="Tahoma" panose="020B0604030504040204" pitchFamily="34" charset="0"/>
            </a:endParaRPr>
          </a:p>
          <a:p>
            <a:pPr marL="457200" algn="l">
              <a:lnSpc>
                <a:spcPct val="115000"/>
              </a:lnSpc>
            </a:pPr>
            <a:r>
              <a:rPr lang="en-US" sz="1400">
                <a:effectLst/>
                <a:latin typeface="Tahoma" panose="020B0604030504040204" pitchFamily="34" charset="0"/>
                <a:ea typeface="Tahoma" panose="020B0604030504040204" pitchFamily="34" charset="0"/>
                <a:cs typeface="Tahoma" panose="020B0604030504040204" pitchFamily="34" charset="0"/>
              </a:rPr>
              <a:t>GVHD: </a:t>
            </a:r>
            <a:r>
              <a:rPr lang="en-US" sz="1400" b="1">
                <a:effectLst/>
                <a:latin typeface="Tahoma" panose="020B0604030504040204" pitchFamily="34" charset="0"/>
                <a:ea typeface="Tahoma" panose="020B0604030504040204" pitchFamily="34" charset="0"/>
                <a:cs typeface="Tahoma" panose="020B0604030504040204" pitchFamily="34" charset="0"/>
              </a:rPr>
              <a:t>ThS. Phạm Thị Trúc Mai</a:t>
            </a:r>
            <a:endParaRPr lang="en-US" sz="1400">
              <a:effectLst/>
              <a:latin typeface="Tahoma" panose="020B0604030504040204" pitchFamily="34" charset="0"/>
              <a:ea typeface="Tahoma" panose="020B0604030504040204" pitchFamily="34" charset="0"/>
              <a:cs typeface="Tahoma" panose="020B0604030504040204" pitchFamily="34" charset="0"/>
            </a:endParaRPr>
          </a:p>
          <a:p>
            <a:pPr algn="l">
              <a:lnSpc>
                <a:spcPct val="115000"/>
              </a:lnSpc>
            </a:pPr>
            <a:endParaRPr lang="en-US" sz="1400">
              <a:latin typeface="Tahoma" panose="020B0604030504040204" pitchFamily="34" charset="0"/>
              <a:ea typeface="Tahoma" panose="020B0604030504040204" pitchFamily="34" charset="0"/>
              <a:cs typeface="Tahoma" panose="020B0604030504040204" pitchFamily="34" charset="0"/>
            </a:endParaRPr>
          </a:p>
        </p:txBody>
      </p:sp>
      <p:sp>
        <p:nvSpPr>
          <p:cNvPr id="8" name="TextBox 7">
            <a:extLst>
              <a:ext uri="{FF2B5EF4-FFF2-40B4-BE49-F238E27FC236}">
                <a16:creationId xmlns:a16="http://schemas.microsoft.com/office/drawing/2014/main" id="{450233B4-C8E3-854B-8BEE-DE490FD0CECD}"/>
              </a:ext>
            </a:extLst>
          </p:cNvPr>
          <p:cNvSpPr txBox="1"/>
          <p:nvPr/>
        </p:nvSpPr>
        <p:spPr>
          <a:xfrm>
            <a:off x="3201903" y="1864196"/>
            <a:ext cx="6163176" cy="410433"/>
          </a:xfrm>
          <a:prstGeom prst="rect">
            <a:avLst/>
          </a:prstGeom>
          <a:noFill/>
        </p:spPr>
        <p:txBody>
          <a:bodyPr wrap="square">
            <a:spAutoFit/>
          </a:bodyPr>
          <a:lstStyle/>
          <a:p>
            <a:pPr algn="ctr">
              <a:lnSpc>
                <a:spcPct val="115000"/>
              </a:lnSpc>
              <a:spcBef>
                <a:spcPts val="1000"/>
              </a:spcBef>
            </a:pPr>
            <a:r>
              <a:rPr lang="en-US" sz="2000" b="1">
                <a:solidFill>
                  <a:schemeClr val="accent6"/>
                </a:solidFill>
                <a:latin typeface="Tahoma" panose="020B0604030504040204" pitchFamily="34" charset="0"/>
                <a:ea typeface="Tahoma" panose="020B0604030504040204" pitchFamily="34" charset="0"/>
                <a:cs typeface="Tahoma" panose="020B0604030504040204" pitchFamily="34" charset="0"/>
              </a:rPr>
              <a:t>KHÓA LUẬN TỐT NGHIỆP</a:t>
            </a:r>
          </a:p>
        </p:txBody>
      </p:sp>
      <p:pic>
        <p:nvPicPr>
          <p:cNvPr id="9" name="Picture 8" descr="A group of vases and a cup&#10;&#10;AI-generated content may be incorrect.">
            <a:extLst>
              <a:ext uri="{FF2B5EF4-FFF2-40B4-BE49-F238E27FC236}">
                <a16:creationId xmlns:a16="http://schemas.microsoft.com/office/drawing/2014/main" id="{CA6846E2-9E65-BF86-CF31-906477AEC1A8}"/>
              </a:ext>
            </a:extLst>
          </p:cNvPr>
          <p:cNvPicPr>
            <a:picLocks noChangeAspect="1"/>
          </p:cNvPicPr>
          <p:nvPr/>
        </p:nvPicPr>
        <p:blipFill>
          <a:blip r:embed="rId3"/>
          <a:stretch>
            <a:fillRect/>
          </a:stretch>
        </p:blipFill>
        <p:spPr>
          <a:xfrm>
            <a:off x="8627960" y="3358950"/>
            <a:ext cx="1809834" cy="1809834"/>
          </a:xfrm>
          <a:prstGeom prst="rect">
            <a:avLst/>
          </a:prstGeom>
        </p:spPr>
      </p:pic>
    </p:spTree>
    <p:extLst>
      <p:ext uri="{BB962C8B-B14F-4D97-AF65-F5344CB8AC3E}">
        <p14:creationId xmlns:p14="http://schemas.microsoft.com/office/powerpoint/2010/main" val="169786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3663CA-BA5A-41E7-1FBE-D38846DFEF75}"/>
              </a:ext>
            </a:extLst>
          </p:cNvPr>
          <p:cNvSpPr>
            <a:spLocks noGrp="1"/>
          </p:cNvSpPr>
          <p:nvPr>
            <p:ph type="title"/>
          </p:nvPr>
        </p:nvSpPr>
        <p:spPr>
          <a:xfrm>
            <a:off x="4551947" y="1456296"/>
            <a:ext cx="7640053" cy="1688906"/>
          </a:xfrm>
        </p:spPr>
        <p:txBody>
          <a:bodyPr/>
          <a:lstStyle/>
          <a:p>
            <a:r>
              <a:rPr lang="en-US" sz="3200">
                <a:latin typeface="Tahoma" panose="020B0604030504040204" pitchFamily="34" charset="0"/>
                <a:ea typeface="Tahoma" panose="020B0604030504040204" pitchFamily="34" charset="0"/>
                <a:cs typeface="Tahoma" panose="020B0604030504040204" pitchFamily="34" charset="0"/>
              </a:rPr>
              <a:t>2. PHÂN TÍCH THIẾT KẾ HỆ THỐNG</a:t>
            </a:r>
            <a:endParaRPr lang="en-US" sz="3200" dirty="0">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E31C7500-E032-DBB5-A780-8247E3B7367B}"/>
              </a:ext>
            </a:extLst>
          </p:cNvPr>
          <p:cNvSpPr>
            <a:spLocks noGrp="1"/>
          </p:cNvSpPr>
          <p:nvPr>
            <p:ph type="sldNum" sz="quarter" idx="31"/>
          </p:nvPr>
        </p:nvSpPr>
        <p:spPr>
          <a:xfrm>
            <a:off x="11194169" y="6217920"/>
            <a:ext cx="485438" cy="365125"/>
          </a:xfrm>
        </p:spPr>
        <p:txBody>
          <a:bodyPr/>
          <a:lstStyle/>
          <a:p>
            <a:r>
              <a:rPr lang="en-US" altLang="zh-CN" noProof="0">
                <a:latin typeface="Tahoma" panose="020B0604030504040204" pitchFamily="34" charset="0"/>
                <a:ea typeface="Tahoma" panose="020B0604030504040204" pitchFamily="34" charset="0"/>
                <a:cs typeface="Tahoma" panose="020B0604030504040204" pitchFamily="34" charset="0"/>
              </a:rPr>
              <a:t>9</a:t>
            </a:r>
            <a:endParaRPr lang="en-US" altLang="zh-CN" noProof="0" dirty="0">
              <a:latin typeface="Tahoma" panose="020B0604030504040204" pitchFamily="34" charset="0"/>
              <a:ea typeface="Tahoma" panose="020B0604030504040204" pitchFamily="34" charset="0"/>
              <a:cs typeface="Tahoma" panose="020B0604030504040204" pitchFamily="34" charset="0"/>
            </a:endParaRPr>
          </a:p>
        </p:txBody>
      </p:sp>
      <p:sp>
        <p:nvSpPr>
          <p:cNvPr id="2" name="Footer Placeholder 3">
            <a:extLst>
              <a:ext uri="{FF2B5EF4-FFF2-40B4-BE49-F238E27FC236}">
                <a16:creationId xmlns:a16="http://schemas.microsoft.com/office/drawing/2014/main" id="{8C00B07B-4EB3-E2DF-FCFA-CBABF2F918FE}"/>
              </a:ext>
            </a:extLst>
          </p:cNvPr>
          <p:cNvSpPr txBox="1">
            <a:spLocks/>
          </p:cNvSpPr>
          <p:nvPr/>
        </p:nvSpPr>
        <p:spPr>
          <a:xfrm>
            <a:off x="-544069" y="6537325"/>
            <a:ext cx="5565587"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a:t>
            </a:r>
            <a:r>
              <a:rPr lang="en-US" sz="800">
                <a:latin typeface="Tahoma" panose="020B0604030504040204" pitchFamily="34" charset="0"/>
                <a:ea typeface="Tahoma" panose="020B0604030504040204" pitchFamily="34" charset="0"/>
                <a:cs typeface="Tahoma" panose="020B0604030504040204" pitchFamily="34" charset="0"/>
              </a:rPr>
              <a:t> </a:t>
            </a:r>
            <a:r>
              <a:rPr lang="en-US" sz="800" b="1">
                <a:effectLst/>
                <a:latin typeface="Tahoma" panose="020B0604030504040204" pitchFamily="34" charset="0"/>
                <a:ea typeface="Tahoma" panose="020B0604030504040204" pitchFamily="34" charset="0"/>
                <a:cs typeface="Tahoma" panose="020B0604030504040204" pitchFamily="34" charset="0"/>
              </a:rPr>
              <a:t>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9559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4B05EA-247D-7A56-6FE6-130F64259857}"/>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E858812-E8B4-BDF2-2BD6-6B5F3570C072}"/>
              </a:ext>
            </a:extLst>
          </p:cNvPr>
          <p:cNvSpPr>
            <a:spLocks noGrp="1"/>
          </p:cNvSpPr>
          <p:nvPr>
            <p:ph type="sldNum" sz="quarter" idx="12"/>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0</a:t>
            </a:r>
          </a:p>
        </p:txBody>
      </p:sp>
      <p:sp>
        <p:nvSpPr>
          <p:cNvPr id="7" name="TextBox 6">
            <a:extLst>
              <a:ext uri="{FF2B5EF4-FFF2-40B4-BE49-F238E27FC236}">
                <a16:creationId xmlns:a16="http://schemas.microsoft.com/office/drawing/2014/main" id="{43E839F1-59AE-F9A3-34E2-4EEF3565FE64}"/>
              </a:ext>
            </a:extLst>
          </p:cNvPr>
          <p:cNvSpPr txBox="1"/>
          <p:nvPr/>
        </p:nvSpPr>
        <p:spPr>
          <a:xfrm>
            <a:off x="602637" y="943615"/>
            <a:ext cx="3638866" cy="464166"/>
          </a:xfrm>
          <a:prstGeom prst="rect">
            <a:avLst/>
          </a:prstGeom>
          <a:noFill/>
        </p:spPr>
        <p:txBody>
          <a:bodyPr wrap="square">
            <a:spAutoFit/>
          </a:bodyPr>
          <a:lstStyle/>
          <a:p>
            <a:pPr>
              <a:lnSpc>
                <a:spcPct val="150000"/>
              </a:lnSpc>
            </a:pPr>
            <a:r>
              <a:rPr lang="en-US" sz="1800">
                <a:effectLst/>
                <a:latin typeface="Tahoma" panose="020B0604030504040204" pitchFamily="34" charset="0"/>
                <a:ea typeface="Tahoma" panose="020B0604030504040204" pitchFamily="34" charset="0"/>
                <a:cs typeface="Tahoma" panose="020B0604030504040204" pitchFamily="34" charset="0"/>
              </a:rPr>
              <a:t>2.1 </a:t>
            </a:r>
            <a:r>
              <a:rPr lang="en-US">
                <a:latin typeface="Tahoma" panose="020B0604030504040204" pitchFamily="34" charset="0"/>
                <a:ea typeface="Tahoma" panose="020B0604030504040204" pitchFamily="34" charset="0"/>
                <a:cs typeface="Tahoma" panose="020B0604030504040204" pitchFamily="34" charset="0"/>
              </a:rPr>
              <a:t>Mô tả hệ thống</a:t>
            </a:r>
            <a:endParaRPr lang="en-US" sz="1800">
              <a:effectLst/>
              <a:latin typeface="Tahoma" panose="020B0604030504040204" pitchFamily="34" charset="0"/>
              <a:ea typeface="Tahoma" panose="020B0604030504040204" pitchFamily="34" charset="0"/>
              <a:cs typeface="Tahoma" panose="020B0604030504040204" pitchFamily="34" charset="0"/>
            </a:endParaRPr>
          </a:p>
        </p:txBody>
      </p:sp>
      <p:sp>
        <p:nvSpPr>
          <p:cNvPr id="8" name="Title 4">
            <a:extLst>
              <a:ext uri="{FF2B5EF4-FFF2-40B4-BE49-F238E27FC236}">
                <a16:creationId xmlns:a16="http://schemas.microsoft.com/office/drawing/2014/main" id="{A2E844C7-3C35-4059-E2A1-BF156E1D7C83}"/>
              </a:ext>
            </a:extLst>
          </p:cNvPr>
          <p:cNvSpPr txBox="1">
            <a:spLocks/>
          </p:cNvSpPr>
          <p:nvPr/>
        </p:nvSpPr>
        <p:spPr>
          <a:xfrm>
            <a:off x="239329" y="300529"/>
            <a:ext cx="7478929"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en-US" sz="3200">
                <a:latin typeface="Tahoma" panose="020B0604030504040204" pitchFamily="34" charset="0"/>
                <a:ea typeface="Tahoma" panose="020B0604030504040204" pitchFamily="34" charset="0"/>
                <a:cs typeface="Tahoma" panose="020B0604030504040204" pitchFamily="34" charset="0"/>
              </a:rPr>
              <a:t>2. PHÂN TÍCH THIẾT KẾ HỆ THỐNG</a:t>
            </a: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2" name="Footer Placeholder 3">
            <a:extLst>
              <a:ext uri="{FF2B5EF4-FFF2-40B4-BE49-F238E27FC236}">
                <a16:creationId xmlns:a16="http://schemas.microsoft.com/office/drawing/2014/main" id="{988D359B-F4C3-575C-A745-09E97FC89FC5}"/>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D97C60D0-8270-CBD8-7B70-09F623EF6DF5}"/>
              </a:ext>
            </a:extLst>
          </p:cNvPr>
          <p:cNvSpPr txBox="1"/>
          <p:nvPr/>
        </p:nvSpPr>
        <p:spPr>
          <a:xfrm>
            <a:off x="813635" y="1512341"/>
            <a:ext cx="10568239" cy="3735446"/>
          </a:xfrm>
          <a:prstGeom prst="rect">
            <a:avLst/>
          </a:prstGeom>
          <a:noFill/>
        </p:spPr>
        <p:txBody>
          <a:bodyPr wrap="square">
            <a:spAutoFit/>
          </a:bodyPr>
          <a:lstStyle/>
          <a:p>
            <a:pPr>
              <a:lnSpc>
                <a:spcPct val="150000"/>
              </a:lnSpc>
            </a:pPr>
            <a:r>
              <a:rPr lang="vi-VN" sz="1600">
                <a:latin typeface="Tahoma" panose="020B0604030504040204" pitchFamily="34" charset="0"/>
                <a:ea typeface="Tahoma" panose="020B0604030504040204" pitchFamily="34" charset="0"/>
                <a:cs typeface="Tahoma" panose="020B0604030504040204" pitchFamily="34" charset="0"/>
              </a:rPr>
              <a:t>Hệ thống quản lý chuỗi cung ứng ngành gốm sứ Việt Nam là một nền tảng trực tuyến cho phép các bên tham gia như </a:t>
            </a:r>
            <a:r>
              <a:rPr lang="vi-VN" sz="1600" b="1">
                <a:latin typeface="Tahoma" panose="020B0604030504040204" pitchFamily="34" charset="0"/>
                <a:ea typeface="Tahoma" panose="020B0604030504040204" pitchFamily="34" charset="0"/>
                <a:cs typeface="Tahoma" panose="020B0604030504040204" pitchFamily="34" charset="0"/>
              </a:rPr>
              <a:t>doanh nghiệp sản xuất, nhà cung cấp nguyên liệu, đơn vị vận chuyển</a:t>
            </a:r>
            <a:r>
              <a:rPr lang="en-US" sz="1600" b="1">
                <a:latin typeface="Tahoma" panose="020B0604030504040204" pitchFamily="34" charset="0"/>
                <a:ea typeface="Tahoma" panose="020B0604030504040204" pitchFamily="34" charset="0"/>
                <a:cs typeface="Tahoma" panose="020B0604030504040204" pitchFamily="34" charset="0"/>
              </a:rPr>
              <a:t> </a:t>
            </a:r>
            <a:r>
              <a:rPr lang="vi-VN" sz="1600" b="1">
                <a:latin typeface="Tahoma" panose="020B0604030504040204" pitchFamily="34" charset="0"/>
                <a:ea typeface="Tahoma" panose="020B0604030504040204" pitchFamily="34" charset="0"/>
                <a:cs typeface="Tahoma" panose="020B0604030504040204" pitchFamily="34" charset="0"/>
              </a:rPr>
              <a:t>và khách hàng</a:t>
            </a:r>
            <a:r>
              <a:rPr lang="vi-VN" sz="1600">
                <a:latin typeface="Tahoma" panose="020B0604030504040204" pitchFamily="34" charset="0"/>
                <a:ea typeface="Tahoma" panose="020B0604030504040204" pitchFamily="34" charset="0"/>
                <a:cs typeface="Tahoma" panose="020B0604030504040204" pitchFamily="34" charset="0"/>
              </a:rPr>
              <a:t> phối hợp nhịp nhàng trong toàn bộ quá trình từ cung ứng nguyên liệu, sản xuất, lưu kho, vận chuyển đến phân phối và tiêu thụ sản phẩm gốm sứ.</a:t>
            </a:r>
          </a:p>
          <a:p>
            <a:pPr>
              <a:lnSpc>
                <a:spcPct val="150000"/>
              </a:lnSpc>
            </a:pPr>
            <a:r>
              <a:rPr lang="vi-VN" sz="1600">
                <a:latin typeface="Tahoma" panose="020B0604030504040204" pitchFamily="34" charset="0"/>
                <a:ea typeface="Tahoma" panose="020B0604030504040204" pitchFamily="34" charset="0"/>
                <a:cs typeface="Tahoma" panose="020B0604030504040204" pitchFamily="34" charset="0"/>
              </a:rPr>
              <a:t>Hệ thống không chỉ hỗ trợ các chức năng quản lý cơ bản như quản lý tồn kho, theo dõi đơn hàng, điều phối vận chuyển mà còn cung cấp </a:t>
            </a:r>
            <a:r>
              <a:rPr lang="vi-VN" sz="1600" b="1">
                <a:latin typeface="Tahoma" panose="020B0604030504040204" pitchFamily="34" charset="0"/>
                <a:ea typeface="Tahoma" panose="020B0604030504040204" pitchFamily="34" charset="0"/>
                <a:cs typeface="Tahoma" panose="020B0604030504040204" pitchFamily="34" charset="0"/>
              </a:rPr>
              <a:t>công cụ phân tích dữ liệu và báo cáo trực quan</a:t>
            </a:r>
            <a:r>
              <a:rPr lang="vi-VN" sz="1600">
                <a:latin typeface="Tahoma" panose="020B0604030504040204" pitchFamily="34" charset="0"/>
                <a:ea typeface="Tahoma" panose="020B0604030504040204" pitchFamily="34" charset="0"/>
                <a:cs typeface="Tahoma" panose="020B0604030504040204" pitchFamily="34" charset="0"/>
              </a:rPr>
              <a:t>, giúp nhà quản trị nắm bắt toàn cảnh hoạt động, phát hiện sớm rủi ro và đưa ra quyết định kịp thời.</a:t>
            </a:r>
          </a:p>
          <a:p>
            <a:pPr>
              <a:lnSpc>
                <a:spcPct val="150000"/>
              </a:lnSpc>
            </a:pPr>
            <a:r>
              <a:rPr lang="vi-VN" sz="1600">
                <a:latin typeface="Tahoma" panose="020B0604030504040204" pitchFamily="34" charset="0"/>
                <a:ea typeface="Tahoma" panose="020B0604030504040204" pitchFamily="34" charset="0"/>
                <a:cs typeface="Tahoma" panose="020B0604030504040204" pitchFamily="34" charset="0"/>
              </a:rPr>
              <a:t>Về công nghệ, hệ thống được xây dựng trên nền tảng web với </a:t>
            </a:r>
            <a:r>
              <a:rPr lang="vi-VN" sz="1600" b="1">
                <a:latin typeface="Tahoma" panose="020B0604030504040204" pitchFamily="34" charset="0"/>
                <a:ea typeface="Tahoma" panose="020B0604030504040204" pitchFamily="34" charset="0"/>
                <a:cs typeface="Tahoma" panose="020B0604030504040204" pitchFamily="34" charset="0"/>
              </a:rPr>
              <a:t>Node.js, Express.js, React.js, MySQL</a:t>
            </a:r>
            <a:r>
              <a:rPr lang="en-US" sz="1600" b="1">
                <a:latin typeface="Tahoma" panose="020B0604030504040204" pitchFamily="34" charset="0"/>
                <a:ea typeface="Tahoma" panose="020B0604030504040204" pitchFamily="34" charset="0"/>
                <a:cs typeface="Tahoma" panose="020B0604030504040204" pitchFamily="34" charset="0"/>
              </a:rPr>
              <a:t>. </a:t>
            </a:r>
            <a:r>
              <a:rPr lang="vi-VN" sz="1600">
                <a:latin typeface="Tahoma" panose="020B0604030504040204" pitchFamily="34" charset="0"/>
                <a:ea typeface="Tahoma" panose="020B0604030504040204" pitchFamily="34" charset="0"/>
                <a:cs typeface="Tahoma" panose="020B0604030504040204" pitchFamily="34" charset="0"/>
              </a:rPr>
              <a:t>Đồng thời, hệ thống sử dụng kiến trúc </a:t>
            </a:r>
            <a:r>
              <a:rPr lang="vi-VN" sz="1600" b="1">
                <a:latin typeface="Tahoma" panose="020B0604030504040204" pitchFamily="34" charset="0"/>
                <a:ea typeface="Tahoma" panose="020B0604030504040204" pitchFamily="34" charset="0"/>
                <a:cs typeface="Tahoma" panose="020B0604030504040204" pitchFamily="34" charset="0"/>
              </a:rPr>
              <a:t>API RESTful</a:t>
            </a:r>
            <a:r>
              <a:rPr lang="vi-VN" sz="1600">
                <a:latin typeface="Tahoma" panose="020B0604030504040204" pitchFamily="34" charset="0"/>
                <a:ea typeface="Tahoma" panose="020B0604030504040204" pitchFamily="34" charset="0"/>
                <a:cs typeface="Tahoma" panose="020B0604030504040204" pitchFamily="34" charset="0"/>
              </a:rPr>
              <a:t> để đảm bảo khả năng kết nối linh hoạt và an toàn giữa các thành phần. </a:t>
            </a:r>
          </a:p>
        </p:txBody>
      </p:sp>
    </p:spTree>
    <p:extLst>
      <p:ext uri="{BB962C8B-B14F-4D97-AF65-F5344CB8AC3E}">
        <p14:creationId xmlns:p14="http://schemas.microsoft.com/office/powerpoint/2010/main" val="7060139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4B05EA-247D-7A56-6FE6-130F64259857}"/>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E858812-E8B4-BDF2-2BD6-6B5F3570C072}"/>
              </a:ext>
            </a:extLst>
          </p:cNvPr>
          <p:cNvSpPr>
            <a:spLocks noGrp="1"/>
          </p:cNvSpPr>
          <p:nvPr>
            <p:ph type="sldNum" sz="quarter" idx="12"/>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11</a:t>
            </a:r>
          </a:p>
        </p:txBody>
      </p:sp>
      <p:sp>
        <p:nvSpPr>
          <p:cNvPr id="7" name="TextBox 6">
            <a:extLst>
              <a:ext uri="{FF2B5EF4-FFF2-40B4-BE49-F238E27FC236}">
                <a16:creationId xmlns:a16="http://schemas.microsoft.com/office/drawing/2014/main" id="{43E839F1-59AE-F9A3-34E2-4EEF3565FE64}"/>
              </a:ext>
            </a:extLst>
          </p:cNvPr>
          <p:cNvSpPr txBox="1"/>
          <p:nvPr/>
        </p:nvSpPr>
        <p:spPr>
          <a:xfrm>
            <a:off x="602637" y="943615"/>
            <a:ext cx="3638866" cy="464166"/>
          </a:xfrm>
          <a:prstGeom prst="rect">
            <a:avLst/>
          </a:prstGeom>
          <a:noFill/>
        </p:spPr>
        <p:txBody>
          <a:bodyPr wrap="square">
            <a:spAutoFit/>
          </a:bodyPr>
          <a:lstStyle/>
          <a:p>
            <a:pPr>
              <a:lnSpc>
                <a:spcPct val="150000"/>
              </a:lnSpc>
            </a:pPr>
            <a:r>
              <a:rPr lang="en-US" sz="1800">
                <a:effectLst/>
                <a:latin typeface="Tahoma" panose="020B0604030504040204" pitchFamily="34" charset="0"/>
                <a:ea typeface="Tahoma" panose="020B0604030504040204" pitchFamily="34" charset="0"/>
                <a:cs typeface="Tahoma" panose="020B0604030504040204" pitchFamily="34" charset="0"/>
              </a:rPr>
              <a:t>2.2 </a:t>
            </a:r>
            <a:r>
              <a:rPr lang="en-US">
                <a:latin typeface="Tahoma" panose="020B0604030504040204" pitchFamily="34" charset="0"/>
                <a:ea typeface="Tahoma" panose="020B0604030504040204" pitchFamily="34" charset="0"/>
                <a:cs typeface="Tahoma" panose="020B0604030504040204" pitchFamily="34" charset="0"/>
              </a:rPr>
              <a:t>Mô tả chức năng</a:t>
            </a:r>
            <a:endParaRPr lang="en-US" sz="1800">
              <a:effectLst/>
              <a:latin typeface="Tahoma" panose="020B0604030504040204" pitchFamily="34" charset="0"/>
              <a:ea typeface="Tahoma" panose="020B0604030504040204" pitchFamily="34" charset="0"/>
              <a:cs typeface="Tahoma" panose="020B0604030504040204" pitchFamily="34" charset="0"/>
            </a:endParaRPr>
          </a:p>
        </p:txBody>
      </p:sp>
      <p:sp>
        <p:nvSpPr>
          <p:cNvPr id="8" name="Title 4">
            <a:extLst>
              <a:ext uri="{FF2B5EF4-FFF2-40B4-BE49-F238E27FC236}">
                <a16:creationId xmlns:a16="http://schemas.microsoft.com/office/drawing/2014/main" id="{A2E844C7-3C35-4059-E2A1-BF156E1D7C83}"/>
              </a:ext>
            </a:extLst>
          </p:cNvPr>
          <p:cNvSpPr txBox="1">
            <a:spLocks/>
          </p:cNvSpPr>
          <p:nvPr/>
        </p:nvSpPr>
        <p:spPr>
          <a:xfrm>
            <a:off x="239329" y="300529"/>
            <a:ext cx="7911023"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en-US" sz="3200">
                <a:latin typeface="Tahoma" panose="020B0604030504040204" pitchFamily="34" charset="0"/>
                <a:ea typeface="Tahoma" panose="020B0604030504040204" pitchFamily="34" charset="0"/>
                <a:cs typeface="Tahoma" panose="020B0604030504040204" pitchFamily="34" charset="0"/>
              </a:rPr>
              <a:t>2. PHÂN TÍCH THIẾT KẾ HỆ THỐNG</a:t>
            </a: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2" name="Footer Placeholder 3">
            <a:extLst>
              <a:ext uri="{FF2B5EF4-FFF2-40B4-BE49-F238E27FC236}">
                <a16:creationId xmlns:a16="http://schemas.microsoft.com/office/drawing/2014/main" id="{988D359B-F4C3-575C-A745-09E97FC89FC5}"/>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D97C60D0-8270-CBD8-7B70-09F623EF6DF5}"/>
              </a:ext>
            </a:extLst>
          </p:cNvPr>
          <p:cNvSpPr txBox="1"/>
          <p:nvPr/>
        </p:nvSpPr>
        <p:spPr>
          <a:xfrm>
            <a:off x="602637" y="1407781"/>
            <a:ext cx="5781425" cy="3854004"/>
          </a:xfrm>
          <a:prstGeom prst="rect">
            <a:avLst/>
          </a:prstGeom>
          <a:noFill/>
        </p:spPr>
        <p:txBody>
          <a:bodyPr wrap="square">
            <a:spAutoFit/>
          </a:bodyPr>
          <a:lstStyle/>
          <a:p>
            <a:pPr>
              <a:lnSpc>
                <a:spcPct val="150000"/>
              </a:lnSpc>
            </a:pPr>
            <a:r>
              <a:rPr lang="en-US" sz="1500" b="1">
                <a:latin typeface="Tahoma" panose="020B0604030504040204" pitchFamily="34" charset="0"/>
                <a:ea typeface="Tahoma" panose="020B0604030504040204" pitchFamily="34" charset="0"/>
                <a:cs typeface="Tahoma" panose="020B0604030504040204" pitchFamily="34" charset="0"/>
              </a:rPr>
              <a:t>- </a:t>
            </a:r>
            <a:r>
              <a:rPr lang="vi-VN" sz="1500" b="1">
                <a:latin typeface="Tahoma" panose="020B0604030504040204" pitchFamily="34" charset="0"/>
                <a:ea typeface="Tahoma" panose="020B0604030504040204" pitchFamily="34" charset="0"/>
                <a:cs typeface="Tahoma" panose="020B0604030504040204" pitchFamily="34" charset="0"/>
              </a:rPr>
              <a:t>Doanh nghiệp sản xuất</a:t>
            </a:r>
            <a:endParaRPr lang="vi-VN" sz="1500">
              <a:latin typeface="Tahoma" panose="020B0604030504040204" pitchFamily="34" charset="0"/>
              <a:ea typeface="Tahoma" panose="020B0604030504040204" pitchFamily="34" charset="0"/>
              <a:cs typeface="Tahoma" panose="020B0604030504040204" pitchFamily="34" charset="0"/>
            </a:endParaRP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Quản lý kho nguyên vật liệu (nhập – xuất – tồn).</a:t>
            </a: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Lập kế hoạch và theo dõi tiến độ sản xuất.</a:t>
            </a: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Quản lý kho thành phẩm.</a:t>
            </a: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Quản lý danh mục sản phẩm gốm sứ (giá bán, thông tin sản phẩm).</a:t>
            </a: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Theo dõi doanh số bán hàng.</a:t>
            </a:r>
          </a:p>
          <a:p>
            <a:pPr>
              <a:lnSpc>
                <a:spcPct val="150000"/>
              </a:lnSpc>
            </a:pPr>
            <a:r>
              <a:rPr lang="en-US" sz="1500" b="1">
                <a:latin typeface="Tahoma" panose="020B0604030504040204" pitchFamily="34" charset="0"/>
                <a:ea typeface="Tahoma" panose="020B0604030504040204" pitchFamily="34" charset="0"/>
                <a:cs typeface="Tahoma" panose="020B0604030504040204" pitchFamily="34" charset="0"/>
              </a:rPr>
              <a:t>- </a:t>
            </a:r>
            <a:r>
              <a:rPr lang="vi-VN" sz="1500" b="1">
                <a:latin typeface="Tahoma" panose="020B0604030504040204" pitchFamily="34" charset="0"/>
                <a:ea typeface="Tahoma" panose="020B0604030504040204" pitchFamily="34" charset="0"/>
                <a:cs typeface="Tahoma" panose="020B0604030504040204" pitchFamily="34" charset="0"/>
              </a:rPr>
              <a:t>Nhà cung cấp nguyên liệu</a:t>
            </a:r>
            <a:endParaRPr lang="vi-VN" sz="1500">
              <a:latin typeface="Tahoma" panose="020B0604030504040204" pitchFamily="34" charset="0"/>
              <a:ea typeface="Tahoma" panose="020B0604030504040204" pitchFamily="34" charset="0"/>
              <a:cs typeface="Tahoma" panose="020B0604030504040204" pitchFamily="34" charset="0"/>
            </a:endParaRP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Cập nhật thông tin nguyên liệu (số lượng, chất lượng, giá cả).</a:t>
            </a: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Xác nhận và theo dõi đơn hàng nguyên liệu.</a:t>
            </a:r>
          </a:p>
        </p:txBody>
      </p:sp>
      <p:sp>
        <p:nvSpPr>
          <p:cNvPr id="6" name="TextBox 5">
            <a:extLst>
              <a:ext uri="{FF2B5EF4-FFF2-40B4-BE49-F238E27FC236}">
                <a16:creationId xmlns:a16="http://schemas.microsoft.com/office/drawing/2014/main" id="{33B17C75-F3FB-F701-1792-E33A61422697}"/>
              </a:ext>
            </a:extLst>
          </p:cNvPr>
          <p:cNvSpPr txBox="1"/>
          <p:nvPr/>
        </p:nvSpPr>
        <p:spPr>
          <a:xfrm>
            <a:off x="6432830" y="1407781"/>
            <a:ext cx="6367712" cy="4892750"/>
          </a:xfrm>
          <a:prstGeom prst="rect">
            <a:avLst/>
          </a:prstGeom>
          <a:noFill/>
        </p:spPr>
        <p:txBody>
          <a:bodyPr wrap="square">
            <a:spAutoFit/>
          </a:bodyPr>
          <a:lstStyle/>
          <a:p>
            <a:pPr>
              <a:lnSpc>
                <a:spcPct val="150000"/>
              </a:lnSpc>
            </a:pPr>
            <a:r>
              <a:rPr lang="en-US" sz="1500" b="1">
                <a:latin typeface="Tahoma" panose="020B0604030504040204" pitchFamily="34" charset="0"/>
                <a:ea typeface="Tahoma" panose="020B0604030504040204" pitchFamily="34" charset="0"/>
                <a:cs typeface="Tahoma" panose="020B0604030504040204" pitchFamily="34" charset="0"/>
              </a:rPr>
              <a:t>- </a:t>
            </a:r>
            <a:r>
              <a:rPr lang="vi-VN" sz="1500" b="1">
                <a:latin typeface="Tahoma" panose="020B0604030504040204" pitchFamily="34" charset="0"/>
                <a:ea typeface="Tahoma" panose="020B0604030504040204" pitchFamily="34" charset="0"/>
                <a:cs typeface="Tahoma" panose="020B0604030504040204" pitchFamily="34" charset="0"/>
              </a:rPr>
              <a:t>Đơn vị vận chuyển</a:t>
            </a:r>
            <a:endParaRPr lang="vi-VN" sz="1500">
              <a:latin typeface="Tahoma" panose="020B0604030504040204" pitchFamily="34" charset="0"/>
              <a:ea typeface="Tahoma" panose="020B0604030504040204" pitchFamily="34" charset="0"/>
              <a:cs typeface="Tahoma" panose="020B0604030504040204" pitchFamily="34" charset="0"/>
            </a:endParaRP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Tiếp nhận lệnh giao hàng.</a:t>
            </a: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Cập nhật trạng thái vận chuyển theo thời gian thực.</a:t>
            </a:r>
          </a:p>
          <a:p>
            <a:pPr>
              <a:lnSpc>
                <a:spcPct val="150000"/>
              </a:lnSpc>
            </a:pPr>
            <a:r>
              <a:rPr lang="en-US" sz="1500" b="1">
                <a:latin typeface="Tahoma" panose="020B0604030504040204" pitchFamily="34" charset="0"/>
                <a:ea typeface="Tahoma" panose="020B0604030504040204" pitchFamily="34" charset="0"/>
                <a:cs typeface="Tahoma" panose="020B0604030504040204" pitchFamily="34" charset="0"/>
              </a:rPr>
              <a:t>- </a:t>
            </a:r>
            <a:r>
              <a:rPr lang="vi-VN" sz="1500" b="1">
                <a:latin typeface="Tahoma" panose="020B0604030504040204" pitchFamily="34" charset="0"/>
                <a:ea typeface="Tahoma" panose="020B0604030504040204" pitchFamily="34" charset="0"/>
                <a:cs typeface="Tahoma" panose="020B0604030504040204" pitchFamily="34" charset="0"/>
              </a:rPr>
              <a:t>Đại lý phân phối</a:t>
            </a:r>
            <a:endParaRPr lang="vi-VN" sz="1500">
              <a:latin typeface="Tahoma" panose="020B0604030504040204" pitchFamily="34" charset="0"/>
              <a:ea typeface="Tahoma" panose="020B0604030504040204" pitchFamily="34" charset="0"/>
              <a:cs typeface="Tahoma" panose="020B0604030504040204" pitchFamily="34" charset="0"/>
            </a:endParaRP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Đặt hàng sản phẩm gốm từ doanh nghiệp.</a:t>
            </a: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Quản lý nhập – xuất sản phẩm.</a:t>
            </a: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Theo dõi doanh số bán hàng.</a:t>
            </a:r>
          </a:p>
          <a:p>
            <a:pPr>
              <a:lnSpc>
                <a:spcPct val="150000"/>
              </a:lnSpc>
            </a:pPr>
            <a:r>
              <a:rPr lang="en-US" sz="1500" b="1">
                <a:latin typeface="Tahoma" panose="020B0604030504040204" pitchFamily="34" charset="0"/>
                <a:ea typeface="Tahoma" panose="020B0604030504040204" pitchFamily="34" charset="0"/>
                <a:cs typeface="Tahoma" panose="020B0604030504040204" pitchFamily="34" charset="0"/>
              </a:rPr>
              <a:t>- </a:t>
            </a:r>
            <a:r>
              <a:rPr lang="vi-VN" sz="1500" b="1">
                <a:latin typeface="Tahoma" panose="020B0604030504040204" pitchFamily="34" charset="0"/>
                <a:ea typeface="Tahoma" panose="020B0604030504040204" pitchFamily="34" charset="0"/>
                <a:cs typeface="Tahoma" panose="020B0604030504040204" pitchFamily="34" charset="0"/>
              </a:rPr>
              <a:t>Khách hàng</a:t>
            </a:r>
            <a:endParaRPr lang="vi-VN" sz="1500">
              <a:latin typeface="Tahoma" panose="020B0604030504040204" pitchFamily="34" charset="0"/>
              <a:ea typeface="Tahoma" panose="020B0604030504040204" pitchFamily="34" charset="0"/>
              <a:cs typeface="Tahoma" panose="020B0604030504040204" pitchFamily="34" charset="0"/>
            </a:endParaRP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Xem thông tin sản phẩm (giá, mô tả, tình trạng kho).</a:t>
            </a: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Đặt đơn hàng sản phẩm gốm.</a:t>
            </a: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Theo dõi tình trạng đơn hàng và lịch sử giao dịch.</a:t>
            </a: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Thực hiện thanh toán và xác nhận nhận hàng.</a:t>
            </a:r>
          </a:p>
          <a:p>
            <a:pPr>
              <a:lnSpc>
                <a:spcPct val="150000"/>
              </a:lnSpc>
            </a:pPr>
            <a:r>
              <a:rPr lang="en-US" sz="1500" b="1">
                <a:latin typeface="Tahoma" panose="020B0604030504040204" pitchFamily="34" charset="0"/>
                <a:ea typeface="Tahoma" panose="020B0604030504040204" pitchFamily="34" charset="0"/>
                <a:cs typeface="Tahoma" panose="020B0604030504040204" pitchFamily="34" charset="0"/>
              </a:rPr>
              <a:t>- </a:t>
            </a:r>
            <a:r>
              <a:rPr lang="vi-VN" sz="1500" b="1">
                <a:latin typeface="Tahoma" panose="020B0604030504040204" pitchFamily="34" charset="0"/>
                <a:ea typeface="Tahoma" panose="020B0604030504040204" pitchFamily="34" charset="0"/>
                <a:cs typeface="Tahoma" panose="020B0604030504040204" pitchFamily="34" charset="0"/>
              </a:rPr>
              <a:t>Quản trị hệ thống</a:t>
            </a:r>
            <a:endParaRPr lang="vi-VN" sz="1500">
              <a:latin typeface="Tahoma" panose="020B0604030504040204" pitchFamily="34" charset="0"/>
              <a:ea typeface="Tahoma" panose="020B0604030504040204" pitchFamily="34" charset="0"/>
              <a:cs typeface="Tahoma" panose="020B0604030504040204" pitchFamily="34" charset="0"/>
            </a:endParaRPr>
          </a:p>
          <a:p>
            <a:pPr lvl="1">
              <a:lnSpc>
                <a:spcPct val="150000"/>
              </a:lnSpc>
            </a:pPr>
            <a:r>
              <a:rPr lang="en-US" sz="1500">
                <a:latin typeface="Tahoma" panose="020B0604030504040204" pitchFamily="34" charset="0"/>
                <a:ea typeface="Tahoma" panose="020B0604030504040204" pitchFamily="34" charset="0"/>
                <a:cs typeface="Tahoma" panose="020B0604030504040204" pitchFamily="34" charset="0"/>
              </a:rPr>
              <a:t>- </a:t>
            </a:r>
            <a:r>
              <a:rPr lang="vi-VN" sz="1500">
                <a:latin typeface="Tahoma" panose="020B0604030504040204" pitchFamily="34" charset="0"/>
                <a:ea typeface="Tahoma" panose="020B0604030504040204" pitchFamily="34" charset="0"/>
                <a:cs typeface="Tahoma" panose="020B0604030504040204" pitchFamily="34" charset="0"/>
              </a:rPr>
              <a:t>Tạo, quản lý và phân quyền tài khoản người dùng.</a:t>
            </a:r>
          </a:p>
        </p:txBody>
      </p:sp>
    </p:spTree>
    <p:extLst>
      <p:ext uri="{BB962C8B-B14F-4D97-AF65-F5344CB8AC3E}">
        <p14:creationId xmlns:p14="http://schemas.microsoft.com/office/powerpoint/2010/main" val="24210360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4B05EA-247D-7A56-6FE6-130F64259857}"/>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E858812-E8B4-BDF2-2BD6-6B5F3570C072}"/>
              </a:ext>
            </a:extLst>
          </p:cNvPr>
          <p:cNvSpPr>
            <a:spLocks noGrp="1"/>
          </p:cNvSpPr>
          <p:nvPr>
            <p:ph type="sldNum" sz="quarter" idx="12"/>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12</a:t>
            </a:r>
          </a:p>
        </p:txBody>
      </p:sp>
      <p:sp>
        <p:nvSpPr>
          <p:cNvPr id="7" name="TextBox 6">
            <a:extLst>
              <a:ext uri="{FF2B5EF4-FFF2-40B4-BE49-F238E27FC236}">
                <a16:creationId xmlns:a16="http://schemas.microsoft.com/office/drawing/2014/main" id="{43E839F1-59AE-F9A3-34E2-4EEF3565FE64}"/>
              </a:ext>
            </a:extLst>
          </p:cNvPr>
          <p:cNvSpPr txBox="1"/>
          <p:nvPr/>
        </p:nvSpPr>
        <p:spPr>
          <a:xfrm>
            <a:off x="602637" y="943615"/>
            <a:ext cx="3638866" cy="464166"/>
          </a:xfrm>
          <a:prstGeom prst="rect">
            <a:avLst/>
          </a:prstGeom>
          <a:noFill/>
        </p:spPr>
        <p:txBody>
          <a:bodyPr wrap="square">
            <a:spAutoFit/>
          </a:bodyPr>
          <a:lstStyle/>
          <a:p>
            <a:pPr>
              <a:lnSpc>
                <a:spcPct val="150000"/>
              </a:lnSpc>
            </a:pPr>
            <a:r>
              <a:rPr lang="en-US" sz="1800">
                <a:effectLst/>
                <a:latin typeface="Tahoma" panose="020B0604030504040204" pitchFamily="34" charset="0"/>
                <a:ea typeface="Tahoma" panose="020B0604030504040204" pitchFamily="34" charset="0"/>
                <a:cs typeface="Tahoma" panose="020B0604030504040204" pitchFamily="34" charset="0"/>
              </a:rPr>
              <a:t>2.3 </a:t>
            </a:r>
            <a:r>
              <a:rPr lang="en-US">
                <a:latin typeface="Tahoma" panose="020B0604030504040204" pitchFamily="34" charset="0"/>
                <a:ea typeface="Tahoma" panose="020B0604030504040204" pitchFamily="34" charset="0"/>
                <a:cs typeface="Tahoma" panose="020B0604030504040204" pitchFamily="34" charset="0"/>
              </a:rPr>
              <a:t>Mô tả phi chức năng</a:t>
            </a:r>
            <a:endParaRPr lang="en-US" sz="1800">
              <a:effectLst/>
              <a:latin typeface="Tahoma" panose="020B0604030504040204" pitchFamily="34" charset="0"/>
              <a:ea typeface="Tahoma" panose="020B0604030504040204" pitchFamily="34" charset="0"/>
              <a:cs typeface="Tahoma" panose="020B0604030504040204" pitchFamily="34" charset="0"/>
            </a:endParaRPr>
          </a:p>
        </p:txBody>
      </p:sp>
      <p:sp>
        <p:nvSpPr>
          <p:cNvPr id="8" name="Title 4">
            <a:extLst>
              <a:ext uri="{FF2B5EF4-FFF2-40B4-BE49-F238E27FC236}">
                <a16:creationId xmlns:a16="http://schemas.microsoft.com/office/drawing/2014/main" id="{A2E844C7-3C35-4059-E2A1-BF156E1D7C83}"/>
              </a:ext>
            </a:extLst>
          </p:cNvPr>
          <p:cNvSpPr txBox="1">
            <a:spLocks/>
          </p:cNvSpPr>
          <p:nvPr/>
        </p:nvSpPr>
        <p:spPr>
          <a:xfrm>
            <a:off x="239329" y="300529"/>
            <a:ext cx="8164729"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en-US" sz="3200">
                <a:latin typeface="Tahoma" panose="020B0604030504040204" pitchFamily="34" charset="0"/>
                <a:ea typeface="Tahoma" panose="020B0604030504040204" pitchFamily="34" charset="0"/>
                <a:cs typeface="Tahoma" panose="020B0604030504040204" pitchFamily="34" charset="0"/>
              </a:rPr>
              <a:t>2. PHÂN TÍCH THIẾT KẾ HỆ THỐNG</a:t>
            </a: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2" name="Footer Placeholder 3">
            <a:extLst>
              <a:ext uri="{FF2B5EF4-FFF2-40B4-BE49-F238E27FC236}">
                <a16:creationId xmlns:a16="http://schemas.microsoft.com/office/drawing/2014/main" id="{988D359B-F4C3-575C-A745-09E97FC89FC5}"/>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D97C60D0-8270-CBD8-7B70-09F623EF6DF5}"/>
              </a:ext>
            </a:extLst>
          </p:cNvPr>
          <p:cNvSpPr txBox="1"/>
          <p:nvPr/>
        </p:nvSpPr>
        <p:spPr>
          <a:xfrm>
            <a:off x="811881" y="1377788"/>
            <a:ext cx="4560220" cy="4619663"/>
          </a:xfrm>
          <a:prstGeom prst="rect">
            <a:avLst/>
          </a:prstGeom>
          <a:noFill/>
        </p:spPr>
        <p:txBody>
          <a:bodyPr wrap="square">
            <a:spAutoFit/>
          </a:bodyPr>
          <a:lstStyle/>
          <a:p>
            <a:pPr>
              <a:lnSpc>
                <a:spcPct val="150000"/>
              </a:lnSpc>
            </a:pPr>
            <a:r>
              <a:rPr lang="en-US" b="1">
                <a:latin typeface="Tahoma" panose="020B0604030504040204" pitchFamily="34" charset="0"/>
                <a:ea typeface="Tahoma" panose="020B0604030504040204" pitchFamily="34" charset="0"/>
                <a:cs typeface="Tahoma" panose="020B0604030504040204" pitchFamily="34" charset="0"/>
              </a:rPr>
              <a:t>- </a:t>
            </a:r>
            <a:r>
              <a:rPr lang="vi-VN" b="1">
                <a:latin typeface="Tahoma" panose="020B0604030504040204" pitchFamily="34" charset="0"/>
                <a:ea typeface="Tahoma" panose="020B0604030504040204" pitchFamily="34" charset="0"/>
                <a:cs typeface="Tahoma" panose="020B0604030504040204" pitchFamily="34" charset="0"/>
              </a:rPr>
              <a:t>Bảo mật</a:t>
            </a:r>
            <a:endParaRPr lang="vi-VN">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Arial" panose="020B0604020202020204" pitchFamily="34" charset="0"/>
              <a:buChar char="•"/>
            </a:pPr>
            <a:r>
              <a:rPr lang="vi-VN">
                <a:latin typeface="Tahoma" panose="020B0604030504040204" pitchFamily="34" charset="0"/>
                <a:ea typeface="Tahoma" panose="020B0604030504040204" pitchFamily="34" charset="0"/>
                <a:cs typeface="Tahoma" panose="020B0604030504040204" pitchFamily="34" charset="0"/>
              </a:rPr>
              <a:t>Áp dụng mã hóa dữ liệu và xác thực người dùng bằng JWT.</a:t>
            </a:r>
          </a:p>
          <a:p>
            <a:pPr marL="742950" lvl="1" indent="-285750">
              <a:lnSpc>
                <a:spcPct val="150000"/>
              </a:lnSpc>
              <a:buFont typeface="Arial" panose="020B0604020202020204" pitchFamily="34" charset="0"/>
              <a:buChar char="•"/>
            </a:pPr>
            <a:r>
              <a:rPr lang="vi-VN">
                <a:latin typeface="Tahoma" panose="020B0604030504040204" pitchFamily="34" charset="0"/>
                <a:ea typeface="Tahoma" panose="020B0604030504040204" pitchFamily="34" charset="0"/>
                <a:cs typeface="Tahoma" panose="020B0604030504040204" pitchFamily="34" charset="0"/>
              </a:rPr>
              <a:t>Phân quyền truy cập chặt chẽ theo vai trò.</a:t>
            </a:r>
          </a:p>
          <a:p>
            <a:pPr>
              <a:lnSpc>
                <a:spcPct val="150000"/>
              </a:lnSpc>
            </a:pPr>
            <a:r>
              <a:rPr lang="en-US" b="1">
                <a:latin typeface="Tahoma" panose="020B0604030504040204" pitchFamily="34" charset="0"/>
                <a:ea typeface="Tahoma" panose="020B0604030504040204" pitchFamily="34" charset="0"/>
                <a:cs typeface="Tahoma" panose="020B0604030504040204" pitchFamily="34" charset="0"/>
              </a:rPr>
              <a:t>- </a:t>
            </a:r>
            <a:r>
              <a:rPr lang="vi-VN" b="1">
                <a:latin typeface="Tahoma" panose="020B0604030504040204" pitchFamily="34" charset="0"/>
                <a:ea typeface="Tahoma" panose="020B0604030504040204" pitchFamily="34" charset="0"/>
                <a:cs typeface="Tahoma" panose="020B0604030504040204" pitchFamily="34" charset="0"/>
              </a:rPr>
              <a:t>Hiệu suất</a:t>
            </a:r>
            <a:endParaRPr lang="vi-VN">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Arial" panose="020B0604020202020204" pitchFamily="34" charset="0"/>
              <a:buChar char="•"/>
            </a:pPr>
            <a:r>
              <a:rPr lang="vi-VN">
                <a:latin typeface="Tahoma" panose="020B0604030504040204" pitchFamily="34" charset="0"/>
                <a:ea typeface="Tahoma" panose="020B0604030504040204" pitchFamily="34" charset="0"/>
                <a:cs typeface="Tahoma" panose="020B0604030504040204" pitchFamily="34" charset="0"/>
              </a:rPr>
              <a:t>Đảm bảo tốc độ xử lý và phản hồi nhanh ngay cả khi có nhiều người dùng truy cập đồng thời.</a:t>
            </a:r>
          </a:p>
          <a:p>
            <a:pPr marL="742950" lvl="1" indent="-285750">
              <a:lnSpc>
                <a:spcPct val="150000"/>
              </a:lnSpc>
              <a:buFont typeface="Arial" panose="020B0604020202020204" pitchFamily="34" charset="0"/>
              <a:buChar char="•"/>
            </a:pPr>
            <a:r>
              <a:rPr lang="vi-VN">
                <a:latin typeface="Tahoma" panose="020B0604030504040204" pitchFamily="34" charset="0"/>
                <a:ea typeface="Tahoma" panose="020B0604030504040204" pitchFamily="34" charset="0"/>
                <a:cs typeface="Tahoma" panose="020B0604030504040204" pitchFamily="34" charset="0"/>
              </a:rPr>
              <a:t>Tối ưu hóa cơ sở dữ liệu MySQL để giảm độ trễ truy vấn.</a:t>
            </a:r>
          </a:p>
        </p:txBody>
      </p:sp>
      <p:sp>
        <p:nvSpPr>
          <p:cNvPr id="6" name="TextBox 5">
            <a:extLst>
              <a:ext uri="{FF2B5EF4-FFF2-40B4-BE49-F238E27FC236}">
                <a16:creationId xmlns:a16="http://schemas.microsoft.com/office/drawing/2014/main" id="{0F7D5013-0D72-8959-5592-5C3F3DA928EB}"/>
              </a:ext>
            </a:extLst>
          </p:cNvPr>
          <p:cNvSpPr txBox="1"/>
          <p:nvPr/>
        </p:nvSpPr>
        <p:spPr>
          <a:xfrm>
            <a:off x="5581345" y="1407781"/>
            <a:ext cx="6367712" cy="5021888"/>
          </a:xfrm>
          <a:prstGeom prst="rect">
            <a:avLst/>
          </a:prstGeom>
          <a:noFill/>
        </p:spPr>
        <p:txBody>
          <a:bodyPr wrap="square">
            <a:spAutoFit/>
          </a:bodyPr>
          <a:lstStyle/>
          <a:p>
            <a:pPr>
              <a:lnSpc>
                <a:spcPct val="150000"/>
              </a:lnSpc>
            </a:pPr>
            <a:r>
              <a:rPr lang="en-US" b="1">
                <a:latin typeface="Tahoma" panose="020B0604030504040204" pitchFamily="34" charset="0"/>
                <a:ea typeface="Tahoma" panose="020B0604030504040204" pitchFamily="34" charset="0"/>
                <a:cs typeface="Tahoma" panose="020B0604030504040204" pitchFamily="34" charset="0"/>
              </a:rPr>
              <a:t>- </a:t>
            </a:r>
            <a:r>
              <a:rPr lang="vi-VN" b="1">
                <a:latin typeface="Tahoma" panose="020B0604030504040204" pitchFamily="34" charset="0"/>
                <a:ea typeface="Tahoma" panose="020B0604030504040204" pitchFamily="34" charset="0"/>
                <a:cs typeface="Tahoma" panose="020B0604030504040204" pitchFamily="34" charset="0"/>
              </a:rPr>
              <a:t>Tính tương thích</a:t>
            </a:r>
            <a:endParaRPr lang="vi-VN">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Arial" panose="020B0604020202020204" pitchFamily="34" charset="0"/>
              <a:buChar char="•"/>
            </a:pPr>
            <a:r>
              <a:rPr lang="vi-VN">
                <a:latin typeface="Tahoma" panose="020B0604030504040204" pitchFamily="34" charset="0"/>
                <a:ea typeface="Tahoma" panose="020B0604030504040204" pitchFamily="34" charset="0"/>
                <a:cs typeface="Tahoma" panose="020B0604030504040204" pitchFamily="34" charset="0"/>
              </a:rPr>
              <a:t>Hỗ trợ nhiều trình duyệt web (Chrome, Firefox, Edge…).</a:t>
            </a:r>
          </a:p>
          <a:p>
            <a:pPr>
              <a:lnSpc>
                <a:spcPct val="150000"/>
              </a:lnSpc>
            </a:pPr>
            <a:r>
              <a:rPr lang="en-US" b="1">
                <a:latin typeface="Tahoma" panose="020B0604030504040204" pitchFamily="34" charset="0"/>
                <a:ea typeface="Tahoma" panose="020B0604030504040204" pitchFamily="34" charset="0"/>
                <a:cs typeface="Tahoma" panose="020B0604030504040204" pitchFamily="34" charset="0"/>
              </a:rPr>
              <a:t>- </a:t>
            </a:r>
            <a:r>
              <a:rPr lang="vi-VN" b="1">
                <a:latin typeface="Tahoma" panose="020B0604030504040204" pitchFamily="34" charset="0"/>
                <a:ea typeface="Tahoma" panose="020B0604030504040204" pitchFamily="34" charset="0"/>
                <a:cs typeface="Tahoma" panose="020B0604030504040204" pitchFamily="34" charset="0"/>
              </a:rPr>
              <a:t>Khả năng duy trì</a:t>
            </a:r>
            <a:endParaRPr lang="vi-VN">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Arial" panose="020B0604020202020204" pitchFamily="34" charset="0"/>
              <a:buChar char="•"/>
            </a:pPr>
            <a:r>
              <a:rPr lang="vi-VN">
                <a:latin typeface="Tahoma" panose="020B0604030504040204" pitchFamily="34" charset="0"/>
                <a:ea typeface="Tahoma" panose="020B0604030504040204" pitchFamily="34" charset="0"/>
                <a:cs typeface="Tahoma" panose="020B0604030504040204" pitchFamily="34" charset="0"/>
              </a:rPr>
              <a:t>Cấu trúc hệ thống dễ bảo trì, nâng cấp và chỉnh sửa.</a:t>
            </a:r>
          </a:p>
          <a:p>
            <a:pPr marL="742950" lvl="1" indent="-285750">
              <a:lnSpc>
                <a:spcPct val="150000"/>
              </a:lnSpc>
              <a:buFont typeface="Arial" panose="020B0604020202020204" pitchFamily="34" charset="0"/>
              <a:buChar char="•"/>
            </a:pPr>
            <a:r>
              <a:rPr lang="vi-VN">
                <a:latin typeface="Tahoma" panose="020B0604030504040204" pitchFamily="34" charset="0"/>
                <a:ea typeface="Tahoma" panose="020B0604030504040204" pitchFamily="34" charset="0"/>
                <a:cs typeface="Tahoma" panose="020B0604030504040204" pitchFamily="34" charset="0"/>
              </a:rPr>
              <a:t>Có cơ chế sao lưu và phục hồi dữ liệu khi xảy ra sự cố.</a:t>
            </a:r>
          </a:p>
          <a:p>
            <a:pPr>
              <a:lnSpc>
                <a:spcPct val="150000"/>
              </a:lnSpc>
            </a:pPr>
            <a:r>
              <a:rPr lang="en-US" b="1">
                <a:latin typeface="Tahoma" panose="020B0604030504040204" pitchFamily="34" charset="0"/>
                <a:ea typeface="Tahoma" panose="020B0604030504040204" pitchFamily="34" charset="0"/>
                <a:cs typeface="Tahoma" panose="020B0604030504040204" pitchFamily="34" charset="0"/>
              </a:rPr>
              <a:t>- </a:t>
            </a:r>
            <a:r>
              <a:rPr lang="vi-VN" b="1">
                <a:latin typeface="Tahoma" panose="020B0604030504040204" pitchFamily="34" charset="0"/>
                <a:ea typeface="Tahoma" panose="020B0604030504040204" pitchFamily="34" charset="0"/>
                <a:cs typeface="Tahoma" panose="020B0604030504040204" pitchFamily="34" charset="0"/>
              </a:rPr>
              <a:t>Trải nghiệm người dùng</a:t>
            </a:r>
            <a:endParaRPr lang="vi-VN">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Arial" panose="020B0604020202020204" pitchFamily="34" charset="0"/>
              <a:buChar char="•"/>
            </a:pPr>
            <a:r>
              <a:rPr lang="vi-VN">
                <a:latin typeface="Tahoma" panose="020B0604030504040204" pitchFamily="34" charset="0"/>
                <a:ea typeface="Tahoma" panose="020B0604030504040204" pitchFamily="34" charset="0"/>
                <a:cs typeface="Tahoma" panose="020B0604030504040204" pitchFamily="34" charset="0"/>
              </a:rPr>
              <a:t>Giao diện thân thiện, trực quan, dễ sử dụng nhờ React.js và MUI.</a:t>
            </a:r>
          </a:p>
          <a:p>
            <a:pPr marL="742950" lvl="1" indent="-285750">
              <a:lnSpc>
                <a:spcPct val="150000"/>
              </a:lnSpc>
              <a:buFont typeface="Arial" panose="020B0604020202020204" pitchFamily="34" charset="0"/>
              <a:buChar char="•"/>
            </a:pPr>
            <a:r>
              <a:rPr lang="vi-VN">
                <a:latin typeface="Tahoma" panose="020B0604030504040204" pitchFamily="34" charset="0"/>
                <a:ea typeface="Tahoma" panose="020B0604030504040204" pitchFamily="34" charset="0"/>
                <a:cs typeface="Tahoma" panose="020B0604030504040204" pitchFamily="34" charset="0"/>
              </a:rPr>
              <a:t>Đảm bảo mọi đối tượng người dùng, kể cả không chuyên về công nghệ, có thể thao tác dễ dàng.</a:t>
            </a:r>
          </a:p>
        </p:txBody>
      </p:sp>
    </p:spTree>
    <p:extLst>
      <p:ext uri="{BB962C8B-B14F-4D97-AF65-F5344CB8AC3E}">
        <p14:creationId xmlns:p14="http://schemas.microsoft.com/office/powerpoint/2010/main" val="26647435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4B05EA-247D-7A56-6FE6-130F64259857}"/>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E858812-E8B4-BDF2-2BD6-6B5F3570C072}"/>
              </a:ext>
            </a:extLst>
          </p:cNvPr>
          <p:cNvSpPr>
            <a:spLocks noGrp="1"/>
          </p:cNvSpPr>
          <p:nvPr>
            <p:ph type="sldNum" sz="quarter" idx="12"/>
          </p:nvPr>
        </p:nvSpPr>
        <p:spPr>
          <a:xfrm>
            <a:off x="11194169" y="6217920"/>
            <a:ext cx="527250" cy="365125"/>
          </a:xfrm>
        </p:spPr>
        <p:txBody>
          <a:bodyPr/>
          <a:lstStyle/>
          <a:p>
            <a:r>
              <a:rPr lang="en-US">
                <a:latin typeface="Tahoma" panose="020B0604030504040204" pitchFamily="34" charset="0"/>
                <a:ea typeface="Tahoma" panose="020B0604030504040204" pitchFamily="34" charset="0"/>
                <a:cs typeface="Tahoma" panose="020B0604030504040204" pitchFamily="34" charset="0"/>
              </a:rPr>
              <a:t>13</a:t>
            </a:r>
          </a:p>
        </p:txBody>
      </p:sp>
      <p:sp>
        <p:nvSpPr>
          <p:cNvPr id="7" name="TextBox 6">
            <a:extLst>
              <a:ext uri="{FF2B5EF4-FFF2-40B4-BE49-F238E27FC236}">
                <a16:creationId xmlns:a16="http://schemas.microsoft.com/office/drawing/2014/main" id="{43E839F1-59AE-F9A3-34E2-4EEF3565FE64}"/>
              </a:ext>
            </a:extLst>
          </p:cNvPr>
          <p:cNvSpPr txBox="1"/>
          <p:nvPr/>
        </p:nvSpPr>
        <p:spPr>
          <a:xfrm>
            <a:off x="583510" y="943615"/>
            <a:ext cx="4183655" cy="458074"/>
          </a:xfrm>
          <a:prstGeom prst="rect">
            <a:avLst/>
          </a:prstGeom>
          <a:noFill/>
        </p:spPr>
        <p:txBody>
          <a:bodyPr wrap="square">
            <a:spAutoFit/>
          </a:bodyPr>
          <a:lstStyle/>
          <a:p>
            <a:pPr>
              <a:lnSpc>
                <a:spcPct val="150000"/>
              </a:lnSpc>
            </a:pPr>
            <a:r>
              <a:rPr lang="en-US" sz="1800">
                <a:effectLst/>
                <a:latin typeface="Tahoma" panose="020B0604030504040204" pitchFamily="34" charset="0"/>
                <a:ea typeface="Tahoma" panose="020B0604030504040204" pitchFamily="34" charset="0"/>
                <a:cs typeface="Tahoma" panose="020B0604030504040204" pitchFamily="34" charset="0"/>
              </a:rPr>
              <a:t>2.4 Mô hình</a:t>
            </a:r>
            <a:r>
              <a:rPr lang="en-US">
                <a:latin typeface="Tahoma" panose="020B0604030504040204" pitchFamily="34" charset="0"/>
                <a:ea typeface="Tahoma" panose="020B0604030504040204" pitchFamily="34" charset="0"/>
                <a:cs typeface="Tahoma" panose="020B0604030504040204" pitchFamily="34" charset="0"/>
              </a:rPr>
              <a:t> thực thể kết hợp</a:t>
            </a:r>
            <a:endParaRPr lang="en-US" sz="1800">
              <a:effectLst/>
              <a:latin typeface="Tahoma" panose="020B0604030504040204" pitchFamily="34" charset="0"/>
              <a:ea typeface="Tahoma" panose="020B0604030504040204" pitchFamily="34" charset="0"/>
              <a:cs typeface="Tahoma" panose="020B0604030504040204" pitchFamily="34" charset="0"/>
            </a:endParaRPr>
          </a:p>
        </p:txBody>
      </p:sp>
      <p:sp>
        <p:nvSpPr>
          <p:cNvPr id="8" name="Title 4">
            <a:extLst>
              <a:ext uri="{FF2B5EF4-FFF2-40B4-BE49-F238E27FC236}">
                <a16:creationId xmlns:a16="http://schemas.microsoft.com/office/drawing/2014/main" id="{A2E844C7-3C35-4059-E2A1-BF156E1D7C83}"/>
              </a:ext>
            </a:extLst>
          </p:cNvPr>
          <p:cNvSpPr txBox="1">
            <a:spLocks/>
          </p:cNvSpPr>
          <p:nvPr/>
        </p:nvSpPr>
        <p:spPr>
          <a:xfrm>
            <a:off x="239329" y="300529"/>
            <a:ext cx="7370645"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en-US" sz="3200">
                <a:latin typeface="Tahoma" panose="020B0604030504040204" pitchFamily="34" charset="0"/>
                <a:ea typeface="Tahoma" panose="020B0604030504040204" pitchFamily="34" charset="0"/>
                <a:cs typeface="Tahoma" panose="020B0604030504040204" pitchFamily="34" charset="0"/>
              </a:rPr>
              <a:t>2. PHÂN TÍCH THIẾT KẾ HỆ THỐNG</a:t>
            </a: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2" name="Footer Placeholder 3">
            <a:extLst>
              <a:ext uri="{FF2B5EF4-FFF2-40B4-BE49-F238E27FC236}">
                <a16:creationId xmlns:a16="http://schemas.microsoft.com/office/drawing/2014/main" id="{988D359B-F4C3-575C-A745-09E97FC89FC5}"/>
              </a:ext>
            </a:extLst>
          </p:cNvPr>
          <p:cNvSpPr txBox="1">
            <a:spLocks/>
          </p:cNvSpPr>
          <p:nvPr/>
        </p:nvSpPr>
        <p:spPr>
          <a:xfrm>
            <a:off x="-544069" y="6537325"/>
            <a:ext cx="6044958"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14985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F405E9-00BF-47E2-9B83-D30F2A78CE49}"/>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DDD8C0E-8815-F60E-BA90-36FA511F6194}"/>
              </a:ext>
            </a:extLst>
          </p:cNvPr>
          <p:cNvSpPr>
            <a:spLocks noGrp="1"/>
          </p:cNvSpPr>
          <p:nvPr>
            <p:ph type="sldNum" sz="quarter" idx="12"/>
          </p:nvPr>
        </p:nvSpPr>
        <p:spPr/>
        <p:txBody>
          <a:bodyPr/>
          <a:lstStyle/>
          <a:p>
            <a:r>
              <a:rPr lang="en-US"/>
              <a:t>14</a:t>
            </a:r>
          </a:p>
        </p:txBody>
      </p:sp>
      <p:pic>
        <p:nvPicPr>
          <p:cNvPr id="8" name="Picture 7">
            <a:extLst>
              <a:ext uri="{FF2B5EF4-FFF2-40B4-BE49-F238E27FC236}">
                <a16:creationId xmlns:a16="http://schemas.microsoft.com/office/drawing/2014/main" id="{9BE79247-1B54-1123-D28B-B3A4C626AD3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7282" y="589915"/>
            <a:ext cx="12047568" cy="5678170"/>
          </a:xfrm>
          <a:prstGeom prst="rect">
            <a:avLst/>
          </a:prstGeom>
          <a:noFill/>
          <a:ln>
            <a:noFill/>
          </a:ln>
        </p:spPr>
      </p:pic>
    </p:spTree>
    <p:extLst>
      <p:ext uri="{BB962C8B-B14F-4D97-AF65-F5344CB8AC3E}">
        <p14:creationId xmlns:p14="http://schemas.microsoft.com/office/powerpoint/2010/main" val="30610535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CADB4B-67B9-195E-3A72-99D9F0CEC383}"/>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836516E-8AA3-2400-CCAF-8631E09FAC69}"/>
              </a:ext>
            </a:extLst>
          </p:cNvPr>
          <p:cNvSpPr>
            <a:spLocks noGrp="1"/>
          </p:cNvSpPr>
          <p:nvPr>
            <p:ph type="sldNum" sz="quarter" idx="12"/>
          </p:nvPr>
        </p:nvSpPr>
        <p:spPr>
          <a:xfrm>
            <a:off x="11194169" y="6217920"/>
            <a:ext cx="543172" cy="365125"/>
          </a:xfrm>
        </p:spPr>
        <p:txBody>
          <a:bodyPr/>
          <a:lstStyle/>
          <a:p>
            <a:r>
              <a:rPr lang="en-US">
                <a:latin typeface="Tahoma" panose="020B0604030504040204" pitchFamily="34" charset="0"/>
                <a:ea typeface="Tahoma" panose="020B0604030504040204" pitchFamily="34" charset="0"/>
                <a:cs typeface="Tahoma" panose="020B0604030504040204" pitchFamily="34" charset="0"/>
              </a:rPr>
              <a:t>15</a:t>
            </a:r>
          </a:p>
        </p:txBody>
      </p:sp>
      <p:sp>
        <p:nvSpPr>
          <p:cNvPr id="7" name="TextBox 6">
            <a:extLst>
              <a:ext uri="{FF2B5EF4-FFF2-40B4-BE49-F238E27FC236}">
                <a16:creationId xmlns:a16="http://schemas.microsoft.com/office/drawing/2014/main" id="{5B4061A7-A0B9-012A-3F5B-0561034CCA9B}"/>
              </a:ext>
            </a:extLst>
          </p:cNvPr>
          <p:cNvSpPr txBox="1"/>
          <p:nvPr/>
        </p:nvSpPr>
        <p:spPr>
          <a:xfrm>
            <a:off x="583511" y="943615"/>
            <a:ext cx="4309996" cy="458074"/>
          </a:xfrm>
          <a:prstGeom prst="rect">
            <a:avLst/>
          </a:prstGeom>
          <a:noFill/>
        </p:spPr>
        <p:txBody>
          <a:bodyPr wrap="square">
            <a:spAutoFit/>
          </a:bodyPr>
          <a:lstStyle/>
          <a:p>
            <a:pPr>
              <a:lnSpc>
                <a:spcPct val="150000"/>
              </a:lnSpc>
            </a:pPr>
            <a:r>
              <a:rPr lang="en-US" sz="1800">
                <a:effectLst/>
                <a:latin typeface="Tahoma" panose="020B0604030504040204" pitchFamily="34" charset="0"/>
                <a:ea typeface="Tahoma" panose="020B0604030504040204" pitchFamily="34" charset="0"/>
                <a:cs typeface="Tahoma" panose="020B0604030504040204" pitchFamily="34" charset="0"/>
              </a:rPr>
              <a:t>2.5 Mô hình</a:t>
            </a:r>
            <a:r>
              <a:rPr lang="en-US">
                <a:latin typeface="Tahoma" panose="020B0604030504040204" pitchFamily="34" charset="0"/>
                <a:ea typeface="Tahoma" panose="020B0604030504040204" pitchFamily="34" charset="0"/>
                <a:cs typeface="Tahoma" panose="020B0604030504040204" pitchFamily="34" charset="0"/>
              </a:rPr>
              <a:t> vật lý</a:t>
            </a:r>
            <a:endParaRPr lang="en-US" sz="1800">
              <a:effectLst/>
              <a:latin typeface="Tahoma" panose="020B0604030504040204" pitchFamily="34" charset="0"/>
              <a:ea typeface="Tahoma" panose="020B0604030504040204" pitchFamily="34" charset="0"/>
              <a:cs typeface="Tahoma" panose="020B0604030504040204" pitchFamily="34" charset="0"/>
            </a:endParaRPr>
          </a:p>
        </p:txBody>
      </p:sp>
      <p:sp>
        <p:nvSpPr>
          <p:cNvPr id="8" name="Title 4">
            <a:extLst>
              <a:ext uri="{FF2B5EF4-FFF2-40B4-BE49-F238E27FC236}">
                <a16:creationId xmlns:a16="http://schemas.microsoft.com/office/drawing/2014/main" id="{6D801FD2-5377-AA2E-58D3-6DF272521C24}"/>
              </a:ext>
            </a:extLst>
          </p:cNvPr>
          <p:cNvSpPr txBox="1">
            <a:spLocks/>
          </p:cNvSpPr>
          <p:nvPr/>
        </p:nvSpPr>
        <p:spPr>
          <a:xfrm>
            <a:off x="239329" y="300529"/>
            <a:ext cx="7593229"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en-US" sz="3200">
                <a:latin typeface="Tahoma" panose="020B0604030504040204" pitchFamily="34" charset="0"/>
                <a:ea typeface="Tahoma" panose="020B0604030504040204" pitchFamily="34" charset="0"/>
                <a:cs typeface="Tahoma" panose="020B0604030504040204" pitchFamily="34" charset="0"/>
              </a:rPr>
              <a:t>2. PHÂN TÍCH THIẾT KẾ HỆ THỐNG</a:t>
            </a: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2" name="Footer Placeholder 3">
            <a:extLst>
              <a:ext uri="{FF2B5EF4-FFF2-40B4-BE49-F238E27FC236}">
                <a16:creationId xmlns:a16="http://schemas.microsoft.com/office/drawing/2014/main" id="{1B7721D3-70C4-6637-452B-3A33A68E7F4D}"/>
              </a:ext>
            </a:extLst>
          </p:cNvPr>
          <p:cNvSpPr txBox="1">
            <a:spLocks/>
          </p:cNvSpPr>
          <p:nvPr/>
        </p:nvSpPr>
        <p:spPr>
          <a:xfrm>
            <a:off x="-935095" y="6557471"/>
            <a:ext cx="6227508"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7881081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825CE3-B2ED-FB1A-D0BC-D9E3DCC44D85}"/>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AC1E20C-EB60-DA8A-85E4-0A33B97A5105}"/>
              </a:ext>
            </a:extLst>
          </p:cNvPr>
          <p:cNvSpPr>
            <a:spLocks noGrp="1"/>
          </p:cNvSpPr>
          <p:nvPr>
            <p:ph type="sldNum" sz="quarter" idx="12"/>
          </p:nvPr>
        </p:nvSpPr>
        <p:spPr>
          <a:xfrm>
            <a:off x="11194169" y="6298880"/>
            <a:ext cx="458592" cy="365125"/>
          </a:xfrm>
        </p:spPr>
        <p:txBody>
          <a:bodyPr/>
          <a:lstStyle/>
          <a:p>
            <a:r>
              <a:rPr lang="en-US"/>
              <a:t>16</a:t>
            </a:r>
          </a:p>
        </p:txBody>
      </p:sp>
      <p:pic>
        <p:nvPicPr>
          <p:cNvPr id="2" name="Picture 1">
            <a:extLst>
              <a:ext uri="{FF2B5EF4-FFF2-40B4-BE49-F238E27FC236}">
                <a16:creationId xmlns:a16="http://schemas.microsoft.com/office/drawing/2014/main" id="{CA1014EA-9DE8-DC64-4D40-F95C6C6B96E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 y="376557"/>
            <a:ext cx="12191999" cy="6104886"/>
          </a:xfrm>
          <a:prstGeom prst="rect">
            <a:avLst/>
          </a:prstGeom>
          <a:noFill/>
          <a:ln>
            <a:noFill/>
          </a:ln>
        </p:spPr>
      </p:pic>
    </p:spTree>
    <p:extLst>
      <p:ext uri="{BB962C8B-B14F-4D97-AF65-F5344CB8AC3E}">
        <p14:creationId xmlns:p14="http://schemas.microsoft.com/office/powerpoint/2010/main" val="11358742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CADB4B-67B9-195E-3A72-99D9F0CEC383}"/>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836516E-8AA3-2400-CCAF-8631E09FAC69}"/>
              </a:ext>
            </a:extLst>
          </p:cNvPr>
          <p:cNvSpPr>
            <a:spLocks noGrp="1"/>
          </p:cNvSpPr>
          <p:nvPr>
            <p:ph type="sldNum" sz="quarter" idx="12"/>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17</a:t>
            </a:r>
          </a:p>
        </p:txBody>
      </p:sp>
      <p:sp>
        <p:nvSpPr>
          <p:cNvPr id="7" name="TextBox 6">
            <a:extLst>
              <a:ext uri="{FF2B5EF4-FFF2-40B4-BE49-F238E27FC236}">
                <a16:creationId xmlns:a16="http://schemas.microsoft.com/office/drawing/2014/main" id="{5B4061A7-A0B9-012A-3F5B-0561034CCA9B}"/>
              </a:ext>
            </a:extLst>
          </p:cNvPr>
          <p:cNvSpPr txBox="1"/>
          <p:nvPr/>
        </p:nvSpPr>
        <p:spPr>
          <a:xfrm>
            <a:off x="583511" y="943615"/>
            <a:ext cx="3638866" cy="458074"/>
          </a:xfrm>
          <a:prstGeom prst="rect">
            <a:avLst/>
          </a:prstGeom>
          <a:noFill/>
        </p:spPr>
        <p:txBody>
          <a:bodyPr wrap="square">
            <a:spAutoFit/>
          </a:bodyPr>
          <a:lstStyle/>
          <a:p>
            <a:pPr>
              <a:lnSpc>
                <a:spcPct val="150000"/>
              </a:lnSpc>
            </a:pPr>
            <a:r>
              <a:rPr lang="en-US" sz="1800">
                <a:effectLst/>
                <a:latin typeface="Tahoma" panose="020B0604030504040204" pitchFamily="34" charset="0"/>
                <a:ea typeface="Tahoma" panose="020B0604030504040204" pitchFamily="34" charset="0"/>
                <a:cs typeface="Tahoma" panose="020B0604030504040204" pitchFamily="34" charset="0"/>
              </a:rPr>
              <a:t>2.6 </a:t>
            </a:r>
            <a:r>
              <a:rPr lang="en-US">
                <a:latin typeface="Tahoma" panose="020B0604030504040204" pitchFamily="34" charset="0"/>
                <a:ea typeface="Tahoma" panose="020B0604030504040204" pitchFamily="34" charset="0"/>
                <a:cs typeface="Tahoma" panose="020B0604030504040204" pitchFamily="34" charset="0"/>
              </a:rPr>
              <a:t>Lược đồ cơ sở dữ liệu</a:t>
            </a:r>
            <a:endParaRPr lang="en-US" sz="1800">
              <a:effectLst/>
              <a:latin typeface="Tahoma" panose="020B0604030504040204" pitchFamily="34" charset="0"/>
              <a:ea typeface="Tahoma" panose="020B0604030504040204" pitchFamily="34" charset="0"/>
              <a:cs typeface="Tahoma" panose="020B0604030504040204" pitchFamily="34" charset="0"/>
            </a:endParaRPr>
          </a:p>
        </p:txBody>
      </p:sp>
      <p:sp>
        <p:nvSpPr>
          <p:cNvPr id="8" name="Title 4">
            <a:extLst>
              <a:ext uri="{FF2B5EF4-FFF2-40B4-BE49-F238E27FC236}">
                <a16:creationId xmlns:a16="http://schemas.microsoft.com/office/drawing/2014/main" id="{6D801FD2-5377-AA2E-58D3-6DF272521C24}"/>
              </a:ext>
            </a:extLst>
          </p:cNvPr>
          <p:cNvSpPr txBox="1">
            <a:spLocks/>
          </p:cNvSpPr>
          <p:nvPr/>
        </p:nvSpPr>
        <p:spPr>
          <a:xfrm>
            <a:off x="239329" y="300529"/>
            <a:ext cx="7472913"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en-US" sz="3200">
                <a:latin typeface="Tahoma" panose="020B0604030504040204" pitchFamily="34" charset="0"/>
                <a:ea typeface="Tahoma" panose="020B0604030504040204" pitchFamily="34" charset="0"/>
                <a:cs typeface="Tahoma" panose="020B0604030504040204" pitchFamily="34" charset="0"/>
              </a:rPr>
              <a:t>2. PHÂN TÍCH THIẾT KẾ HỆ THỐNG</a:t>
            </a: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2" name="Footer Placeholder 3">
            <a:extLst>
              <a:ext uri="{FF2B5EF4-FFF2-40B4-BE49-F238E27FC236}">
                <a16:creationId xmlns:a16="http://schemas.microsoft.com/office/drawing/2014/main" id="{1B7721D3-70C4-6637-452B-3A33A68E7F4D}"/>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902336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825CE3-B2ED-FB1A-D0BC-D9E3DCC44D85}"/>
            </a:ext>
          </a:extLst>
        </p:cNvPr>
        <p:cNvGrpSpPr/>
        <p:nvPr/>
      </p:nvGrpSpPr>
      <p:grpSpPr>
        <a:xfrm>
          <a:off x="0" y="0"/>
          <a:ext cx="0" cy="0"/>
          <a:chOff x="0" y="0"/>
          <a:chExt cx="0" cy="0"/>
        </a:xfrm>
      </p:grpSpPr>
      <p:pic>
        <p:nvPicPr>
          <p:cNvPr id="4" name="Picture 3" descr="A screenshot of a computer program&#10;&#10;AI-generated content may be incorrect.">
            <a:extLst>
              <a:ext uri="{FF2B5EF4-FFF2-40B4-BE49-F238E27FC236}">
                <a16:creationId xmlns:a16="http://schemas.microsoft.com/office/drawing/2014/main" id="{185986BB-3F9F-B5CE-712B-EC34B08CD5EA}"/>
              </a:ext>
            </a:extLst>
          </p:cNvPr>
          <p:cNvPicPr>
            <a:picLocks noChangeAspect="1"/>
          </p:cNvPicPr>
          <p:nvPr/>
        </p:nvPicPr>
        <p:blipFill>
          <a:blip r:embed="rId2"/>
          <a:stretch>
            <a:fillRect/>
          </a:stretch>
        </p:blipFill>
        <p:spPr>
          <a:xfrm>
            <a:off x="0" y="0"/>
            <a:ext cx="12192000" cy="6858000"/>
          </a:xfrm>
          <a:prstGeom prst="rect">
            <a:avLst/>
          </a:prstGeom>
        </p:spPr>
      </p:pic>
      <p:sp>
        <p:nvSpPr>
          <p:cNvPr id="5" name="Slide Number Placeholder 4">
            <a:extLst>
              <a:ext uri="{FF2B5EF4-FFF2-40B4-BE49-F238E27FC236}">
                <a16:creationId xmlns:a16="http://schemas.microsoft.com/office/drawing/2014/main" id="{0AC1E20C-EB60-DA8A-85E4-0A33B97A5105}"/>
              </a:ext>
            </a:extLst>
          </p:cNvPr>
          <p:cNvSpPr>
            <a:spLocks noGrp="1"/>
          </p:cNvSpPr>
          <p:nvPr>
            <p:ph type="sldNum" sz="quarter" idx="12"/>
          </p:nvPr>
        </p:nvSpPr>
        <p:spPr>
          <a:xfrm>
            <a:off x="11462103" y="6338570"/>
            <a:ext cx="458592" cy="365125"/>
          </a:xfrm>
        </p:spPr>
        <p:txBody>
          <a:bodyPr/>
          <a:lstStyle/>
          <a:p>
            <a:r>
              <a:rPr lang="en-US"/>
              <a:t>18</a:t>
            </a:r>
          </a:p>
        </p:txBody>
      </p:sp>
    </p:spTree>
    <p:extLst>
      <p:ext uri="{BB962C8B-B14F-4D97-AF65-F5344CB8AC3E}">
        <p14:creationId xmlns:p14="http://schemas.microsoft.com/office/powerpoint/2010/main" val="11407198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dirty="0">
                <a:latin typeface="Tahoma" panose="020B0604030504040204" pitchFamily="34" charset="0"/>
                <a:ea typeface="Tahoma" panose="020B0604030504040204" pitchFamily="34" charset="0"/>
                <a:cs typeface="Tahoma" panose="020B0604030504040204" pitchFamily="34" charset="0"/>
              </a:rPr>
              <a:t>NỘI DUNG</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1.CƠ SỞ LÝ THUYẾT</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2. PHÂN TÍCH THIẾT KẾ HỆ THỐNG</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3. HIỆN THỰC HÓA NGHIÊN CỨU</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4. KẾT LUẬN VÀ PHÁT TRIỂN</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r>
              <a:rPr lang="en-US" altLang="zh-CN">
                <a:latin typeface="Tahoma" panose="020B0604030504040204" pitchFamily="34" charset="0"/>
                <a:ea typeface="Tahoma" panose="020B0604030504040204" pitchFamily="34" charset="0"/>
                <a:cs typeface="Tahoma" panose="020B0604030504040204" pitchFamily="34" charset="0"/>
              </a:rPr>
              <a:t>1</a:t>
            </a:r>
            <a:endParaRPr lang="en-US" altLang="zh-CN" dirty="0">
              <a:latin typeface="Tahoma" panose="020B0604030504040204" pitchFamily="34" charset="0"/>
              <a:ea typeface="Tahoma" panose="020B0604030504040204" pitchFamily="34" charset="0"/>
              <a:cs typeface="Tahoma" panose="020B0604030504040204" pitchFamily="34" charset="0"/>
            </a:endParaRPr>
          </a:p>
        </p:txBody>
      </p:sp>
      <p:sp>
        <p:nvSpPr>
          <p:cNvPr id="2" name="Footer Placeholder 3">
            <a:extLst>
              <a:ext uri="{FF2B5EF4-FFF2-40B4-BE49-F238E27FC236}">
                <a16:creationId xmlns:a16="http://schemas.microsoft.com/office/drawing/2014/main" id="{EE267D8D-BCC2-C252-F44F-3D304B8D8267}"/>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7755351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CADB4B-67B9-195E-3A72-99D9F0CEC383}"/>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836516E-8AA3-2400-CCAF-8631E09FAC69}"/>
              </a:ext>
            </a:extLst>
          </p:cNvPr>
          <p:cNvSpPr>
            <a:spLocks noGrp="1"/>
          </p:cNvSpPr>
          <p:nvPr>
            <p:ph type="sldNum" sz="quarter" idx="12"/>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19</a:t>
            </a:r>
          </a:p>
        </p:txBody>
      </p:sp>
      <p:sp>
        <p:nvSpPr>
          <p:cNvPr id="7" name="TextBox 6">
            <a:extLst>
              <a:ext uri="{FF2B5EF4-FFF2-40B4-BE49-F238E27FC236}">
                <a16:creationId xmlns:a16="http://schemas.microsoft.com/office/drawing/2014/main" id="{5B4061A7-A0B9-012A-3F5B-0561034CCA9B}"/>
              </a:ext>
            </a:extLst>
          </p:cNvPr>
          <p:cNvSpPr txBox="1"/>
          <p:nvPr/>
        </p:nvSpPr>
        <p:spPr>
          <a:xfrm>
            <a:off x="583510" y="943615"/>
            <a:ext cx="7062557" cy="451406"/>
          </a:xfrm>
          <a:prstGeom prst="rect">
            <a:avLst/>
          </a:prstGeom>
          <a:noFill/>
        </p:spPr>
        <p:txBody>
          <a:bodyPr wrap="square">
            <a:spAutoFit/>
          </a:bodyPr>
          <a:lstStyle/>
          <a:p>
            <a:pPr>
              <a:lnSpc>
                <a:spcPct val="150000"/>
              </a:lnSpc>
            </a:pPr>
            <a:r>
              <a:rPr lang="en-US" sz="1800">
                <a:effectLst/>
                <a:latin typeface="Tahoma" panose="020B0604030504040204" pitchFamily="34" charset="0"/>
                <a:ea typeface="Tahoma" panose="020B0604030504040204" pitchFamily="34" charset="0"/>
                <a:cs typeface="Tahoma" panose="020B0604030504040204" pitchFamily="34" charset="0"/>
              </a:rPr>
              <a:t>2.</a:t>
            </a:r>
            <a:r>
              <a:rPr lang="en-US">
                <a:latin typeface="Tahoma" panose="020B0604030504040204" pitchFamily="34" charset="0"/>
                <a:ea typeface="Tahoma" panose="020B0604030504040204" pitchFamily="34" charset="0"/>
                <a:cs typeface="Tahoma" panose="020B0604030504040204" pitchFamily="34" charset="0"/>
              </a:rPr>
              <a:t>7</a:t>
            </a:r>
            <a:r>
              <a:rPr lang="en-US" sz="1800">
                <a:effectLst/>
                <a:latin typeface="Tahoma" panose="020B0604030504040204" pitchFamily="34" charset="0"/>
                <a:ea typeface="Tahoma" panose="020B0604030504040204" pitchFamily="34" charset="0"/>
                <a:cs typeface="Tahoma" panose="020B0604030504040204" pitchFamily="34" charset="0"/>
              </a:rPr>
              <a:t> </a:t>
            </a:r>
            <a:r>
              <a:rPr lang="en-US">
                <a:latin typeface="Tahoma" panose="020B0604030504040204" pitchFamily="34" charset="0"/>
                <a:ea typeface="Tahoma" panose="020B0604030504040204" pitchFamily="34" charset="0"/>
                <a:cs typeface="Tahoma" panose="020B0604030504040204" pitchFamily="34" charset="0"/>
              </a:rPr>
              <a:t>M</a:t>
            </a:r>
            <a:r>
              <a:rPr lang="en-US" sz="1800">
                <a:effectLst/>
                <a:latin typeface="Tahoma" panose="020B0604030504040204" pitchFamily="34" charset="0"/>
                <a:ea typeface="Tahoma" panose="020B0604030504040204" pitchFamily="34" charset="0"/>
                <a:cs typeface="Tahoma" panose="020B0604030504040204" pitchFamily="34" charset="0"/>
              </a:rPr>
              <a:t>ô hình đề xuất quản lý chuỗi cung ứng ngành gốm sứ </a:t>
            </a:r>
          </a:p>
        </p:txBody>
      </p:sp>
      <p:sp>
        <p:nvSpPr>
          <p:cNvPr id="8" name="Title 4">
            <a:extLst>
              <a:ext uri="{FF2B5EF4-FFF2-40B4-BE49-F238E27FC236}">
                <a16:creationId xmlns:a16="http://schemas.microsoft.com/office/drawing/2014/main" id="{6D801FD2-5377-AA2E-58D3-6DF272521C24}"/>
              </a:ext>
            </a:extLst>
          </p:cNvPr>
          <p:cNvSpPr txBox="1">
            <a:spLocks/>
          </p:cNvSpPr>
          <p:nvPr/>
        </p:nvSpPr>
        <p:spPr>
          <a:xfrm>
            <a:off x="239328" y="300529"/>
            <a:ext cx="7641355"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en-US" sz="3200">
                <a:latin typeface="Tahoma" panose="020B0604030504040204" pitchFamily="34" charset="0"/>
                <a:ea typeface="Tahoma" panose="020B0604030504040204" pitchFamily="34" charset="0"/>
                <a:cs typeface="Tahoma" panose="020B0604030504040204" pitchFamily="34" charset="0"/>
              </a:rPr>
              <a:t>2. PHÂN TÍCH THIẾT KẾ HỆ THỐNG</a:t>
            </a: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2" name="Footer Placeholder 3">
            <a:extLst>
              <a:ext uri="{FF2B5EF4-FFF2-40B4-BE49-F238E27FC236}">
                <a16:creationId xmlns:a16="http://schemas.microsoft.com/office/drawing/2014/main" id="{1B7721D3-70C4-6637-452B-3A33A68E7F4D}"/>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754032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825CE3-B2ED-FB1A-D0BC-D9E3DCC44D85}"/>
            </a:ext>
          </a:extLst>
        </p:cNvPr>
        <p:cNvGrpSpPr/>
        <p:nvPr/>
      </p:nvGrpSpPr>
      <p:grpSpPr>
        <a:xfrm>
          <a:off x="0" y="0"/>
          <a:ext cx="0" cy="0"/>
          <a:chOff x="0" y="0"/>
          <a:chExt cx="0" cy="0"/>
        </a:xfrm>
      </p:grpSpPr>
      <p:pic>
        <p:nvPicPr>
          <p:cNvPr id="4" name="Picture 3" descr="A diagram of a diagram&#10;&#10;AI-generated content may be incorrect.">
            <a:extLst>
              <a:ext uri="{FF2B5EF4-FFF2-40B4-BE49-F238E27FC236}">
                <a16:creationId xmlns:a16="http://schemas.microsoft.com/office/drawing/2014/main" id="{F7604A64-2BFF-84CF-E97D-72F84ECFD5CC}"/>
              </a:ext>
            </a:extLst>
          </p:cNvPr>
          <p:cNvPicPr>
            <a:picLocks noChangeAspect="1"/>
          </p:cNvPicPr>
          <p:nvPr/>
        </p:nvPicPr>
        <p:blipFill>
          <a:blip r:embed="rId2"/>
          <a:stretch>
            <a:fillRect/>
          </a:stretch>
        </p:blipFill>
        <p:spPr>
          <a:xfrm>
            <a:off x="4011" y="0"/>
            <a:ext cx="12187989" cy="6858000"/>
          </a:xfrm>
          <a:prstGeom prst="rect">
            <a:avLst/>
          </a:prstGeom>
        </p:spPr>
      </p:pic>
      <p:sp>
        <p:nvSpPr>
          <p:cNvPr id="5" name="Slide Number Placeholder 4">
            <a:extLst>
              <a:ext uri="{FF2B5EF4-FFF2-40B4-BE49-F238E27FC236}">
                <a16:creationId xmlns:a16="http://schemas.microsoft.com/office/drawing/2014/main" id="{0AC1E20C-EB60-DA8A-85E4-0A33B97A5105}"/>
              </a:ext>
            </a:extLst>
          </p:cNvPr>
          <p:cNvSpPr>
            <a:spLocks noGrp="1"/>
          </p:cNvSpPr>
          <p:nvPr>
            <p:ph type="sldNum" sz="quarter" idx="12"/>
          </p:nvPr>
        </p:nvSpPr>
        <p:spPr>
          <a:xfrm>
            <a:off x="11462103" y="6338570"/>
            <a:ext cx="458592" cy="365125"/>
          </a:xfrm>
        </p:spPr>
        <p:txBody>
          <a:bodyPr/>
          <a:lstStyle/>
          <a:p>
            <a:r>
              <a:rPr lang="en-US"/>
              <a:t>20</a:t>
            </a:r>
          </a:p>
        </p:txBody>
      </p:sp>
    </p:spTree>
    <p:extLst>
      <p:ext uri="{BB962C8B-B14F-4D97-AF65-F5344CB8AC3E}">
        <p14:creationId xmlns:p14="http://schemas.microsoft.com/office/powerpoint/2010/main" val="5753464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261671-C57D-7AFE-B96D-F8766E3E66D1}"/>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BD761604-8FC3-573E-EC3E-765D158D248F}"/>
              </a:ext>
            </a:extLst>
          </p:cNvPr>
          <p:cNvSpPr>
            <a:spLocks noGrp="1"/>
          </p:cNvSpPr>
          <p:nvPr>
            <p:ph type="title"/>
          </p:nvPr>
        </p:nvSpPr>
        <p:spPr>
          <a:xfrm>
            <a:off x="4644190" y="2422456"/>
            <a:ext cx="7547810" cy="877486"/>
          </a:xfrm>
        </p:spPr>
        <p:txBody>
          <a:bodyPr/>
          <a:lstStyle/>
          <a:p>
            <a:r>
              <a:rPr lang="en-US" sz="3200">
                <a:latin typeface="Tahoma" panose="020B0604030504040204" pitchFamily="34" charset="0"/>
                <a:ea typeface="Tahoma" panose="020B0604030504040204" pitchFamily="34" charset="0"/>
                <a:cs typeface="Tahoma" panose="020B0604030504040204" pitchFamily="34" charset="0"/>
              </a:rPr>
              <a:t>3. HIỆN THỰC HÓA NGHIÊN CỨU</a:t>
            </a:r>
            <a:endParaRPr lang="en-US" sz="3200" dirty="0">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E8F38F8D-5438-F5B7-1F5A-A1D6958A039B}"/>
              </a:ext>
            </a:extLst>
          </p:cNvPr>
          <p:cNvSpPr>
            <a:spLocks noGrp="1"/>
          </p:cNvSpPr>
          <p:nvPr>
            <p:ph type="sldNum" sz="quarter" idx="31"/>
          </p:nvPr>
        </p:nvSpPr>
        <p:spPr>
          <a:xfrm>
            <a:off x="11210675" y="6217920"/>
            <a:ext cx="442085" cy="365125"/>
          </a:xfrm>
        </p:spPr>
        <p:txBody>
          <a:bodyPr/>
          <a:lstStyle/>
          <a:p>
            <a:r>
              <a:rPr lang="en-US" altLang="zh-CN">
                <a:latin typeface="Tahoma" panose="020B0604030504040204" pitchFamily="34" charset="0"/>
                <a:ea typeface="Tahoma" panose="020B0604030504040204" pitchFamily="34" charset="0"/>
                <a:cs typeface="Tahoma" panose="020B0604030504040204" pitchFamily="34" charset="0"/>
              </a:rPr>
              <a:t>21</a:t>
            </a:r>
            <a:endParaRPr lang="en-US" altLang="zh-CN" noProof="0" dirty="0">
              <a:latin typeface="Tahoma" panose="020B0604030504040204" pitchFamily="34" charset="0"/>
              <a:ea typeface="Tahoma" panose="020B0604030504040204" pitchFamily="34" charset="0"/>
              <a:cs typeface="Tahoma" panose="020B0604030504040204" pitchFamily="34" charset="0"/>
            </a:endParaRPr>
          </a:p>
        </p:txBody>
      </p:sp>
      <p:sp>
        <p:nvSpPr>
          <p:cNvPr id="3" name="Footer Placeholder 3">
            <a:extLst>
              <a:ext uri="{FF2B5EF4-FFF2-40B4-BE49-F238E27FC236}">
                <a16:creationId xmlns:a16="http://schemas.microsoft.com/office/drawing/2014/main" id="{05C52D7F-4AD7-AF1A-6C3A-F06DB7A3EDA9}"/>
              </a:ext>
            </a:extLst>
          </p:cNvPr>
          <p:cNvSpPr txBox="1">
            <a:spLocks/>
          </p:cNvSpPr>
          <p:nvPr/>
        </p:nvSpPr>
        <p:spPr>
          <a:xfrm>
            <a:off x="-354815" y="6537325"/>
            <a:ext cx="5068539"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8627930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AA85AD-C548-D99B-C63A-1C16852F3632}"/>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8AF1F42E-B967-4F01-DA96-11C877630FDA}"/>
              </a:ext>
            </a:extLst>
          </p:cNvPr>
          <p:cNvSpPr>
            <a:spLocks noGrp="1"/>
          </p:cNvSpPr>
          <p:nvPr>
            <p:ph type="sldNum" sz="quarter" idx="29"/>
          </p:nvPr>
        </p:nvSpPr>
        <p:spPr/>
        <p:txBody>
          <a:bodyPr/>
          <a:lstStyle/>
          <a:p>
            <a:r>
              <a:rPr lang="en-US" altLang="zh-CN">
                <a:latin typeface="Tahoma" panose="020B0604030504040204" pitchFamily="34" charset="0"/>
                <a:ea typeface="Tahoma" panose="020B0604030504040204" pitchFamily="34" charset="0"/>
                <a:cs typeface="Tahoma" panose="020B0604030504040204" pitchFamily="34" charset="0"/>
              </a:rPr>
              <a:t>22</a:t>
            </a:r>
            <a:endParaRPr lang="en-US" altLang="zh-CN" dirty="0">
              <a:latin typeface="Tahoma" panose="020B0604030504040204" pitchFamily="34" charset="0"/>
              <a:ea typeface="Tahoma" panose="020B0604030504040204" pitchFamily="34" charset="0"/>
              <a:cs typeface="Tahoma" panose="020B0604030504040204" pitchFamily="34" charset="0"/>
            </a:endParaRPr>
          </a:p>
        </p:txBody>
      </p:sp>
      <p:sp>
        <p:nvSpPr>
          <p:cNvPr id="6" name="Title 5">
            <a:extLst>
              <a:ext uri="{FF2B5EF4-FFF2-40B4-BE49-F238E27FC236}">
                <a16:creationId xmlns:a16="http://schemas.microsoft.com/office/drawing/2014/main" id="{63BEFE1A-AAF0-4BE8-AD41-893C5E1FB4ED}"/>
              </a:ext>
            </a:extLst>
          </p:cNvPr>
          <p:cNvSpPr>
            <a:spLocks noGrp="1"/>
          </p:cNvSpPr>
          <p:nvPr>
            <p:ph type="title"/>
          </p:nvPr>
        </p:nvSpPr>
        <p:spPr>
          <a:xfrm>
            <a:off x="403950" y="210830"/>
            <a:ext cx="4966448" cy="694605"/>
          </a:xfrm>
        </p:spPr>
        <p:txBody>
          <a:bodyPr/>
          <a:lstStyle/>
          <a:p>
            <a:r>
              <a:rPr lang="en-US" sz="2000">
                <a:latin typeface="Tahoma" panose="020B0604030504040204" pitchFamily="34" charset="0"/>
                <a:ea typeface="Tahoma" panose="020B0604030504040204" pitchFamily="34" charset="0"/>
                <a:cs typeface="Tahoma" panose="020B0604030504040204" pitchFamily="34" charset="0"/>
              </a:rPr>
              <a:t>3. HIỆN THỰC HÓA NGHIÊN CỨU</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9" name="TextBox 8">
            <a:extLst>
              <a:ext uri="{FF2B5EF4-FFF2-40B4-BE49-F238E27FC236}">
                <a16:creationId xmlns:a16="http://schemas.microsoft.com/office/drawing/2014/main" id="{90CC04CB-8F9B-EB90-1AD2-6E3BF0BDFBA2}"/>
              </a:ext>
            </a:extLst>
          </p:cNvPr>
          <p:cNvSpPr txBox="1"/>
          <p:nvPr/>
        </p:nvSpPr>
        <p:spPr>
          <a:xfrm>
            <a:off x="469231" y="835165"/>
            <a:ext cx="9585723" cy="411459"/>
          </a:xfrm>
          <a:prstGeom prst="rect">
            <a:avLst/>
          </a:prstGeom>
          <a:noFill/>
        </p:spPr>
        <p:txBody>
          <a:bodyPr wrap="square">
            <a:spAutoFit/>
          </a:bodyPr>
          <a:lstStyle/>
          <a:p>
            <a:pPr lvl="1">
              <a:lnSpc>
                <a:spcPct val="150000"/>
              </a:lnSpc>
            </a:pPr>
            <a:r>
              <a:rPr lang="en-US" sz="1600">
                <a:effectLst/>
                <a:latin typeface="Tahoma" panose="020B0604030504040204" pitchFamily="34" charset="0"/>
                <a:ea typeface="Tahoma" panose="020B0604030504040204" pitchFamily="34" charset="0"/>
                <a:cs typeface="Tahoma" panose="020B0604030504040204" pitchFamily="34" charset="0"/>
              </a:rPr>
              <a:t>3.1 Giao diện</a:t>
            </a:r>
            <a:r>
              <a:rPr lang="en-US" sz="1600">
                <a:latin typeface="Tahoma" panose="020B0604030504040204" pitchFamily="34" charset="0"/>
                <a:ea typeface="Tahoma" panose="020B0604030504040204" pitchFamily="34" charset="0"/>
                <a:cs typeface="Tahoma" panose="020B0604030504040204" pitchFamily="34" charset="0"/>
              </a:rPr>
              <a:t> trang chủ </a:t>
            </a:r>
            <a:endParaRPr lang="en-US" sz="1600">
              <a:effectLst/>
              <a:latin typeface="Tahoma" panose="020B0604030504040204" pitchFamily="34" charset="0"/>
              <a:ea typeface="Tahoma" panose="020B0604030504040204" pitchFamily="34" charset="0"/>
              <a:cs typeface="Tahoma" panose="020B0604030504040204" pitchFamily="34" charset="0"/>
            </a:endParaRPr>
          </a:p>
        </p:txBody>
      </p:sp>
      <p:sp>
        <p:nvSpPr>
          <p:cNvPr id="3" name="Footer Placeholder 3">
            <a:extLst>
              <a:ext uri="{FF2B5EF4-FFF2-40B4-BE49-F238E27FC236}">
                <a16:creationId xmlns:a16="http://schemas.microsoft.com/office/drawing/2014/main" id="{4E3B2531-4EF6-B86A-F187-4FEBC66F9C60}"/>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pic>
        <p:nvPicPr>
          <p:cNvPr id="7" name="Picture 6">
            <a:extLst>
              <a:ext uri="{FF2B5EF4-FFF2-40B4-BE49-F238E27FC236}">
                <a16:creationId xmlns:a16="http://schemas.microsoft.com/office/drawing/2014/main" id="{6650A108-9682-710E-9F76-D2F2578BA6B7}"/>
              </a:ext>
            </a:extLst>
          </p:cNvPr>
          <p:cNvPicPr>
            <a:picLocks noChangeAspect="1"/>
          </p:cNvPicPr>
          <p:nvPr/>
        </p:nvPicPr>
        <p:blipFill>
          <a:blip r:embed="rId2"/>
          <a:stretch>
            <a:fillRect/>
          </a:stretch>
        </p:blipFill>
        <p:spPr>
          <a:xfrm>
            <a:off x="1003300" y="1600010"/>
            <a:ext cx="9474200" cy="4666397"/>
          </a:xfrm>
          <a:prstGeom prst="rect">
            <a:avLst/>
          </a:prstGeom>
        </p:spPr>
      </p:pic>
    </p:spTree>
    <p:extLst>
      <p:ext uri="{BB962C8B-B14F-4D97-AF65-F5344CB8AC3E}">
        <p14:creationId xmlns:p14="http://schemas.microsoft.com/office/powerpoint/2010/main" val="1422955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663CCC-BC67-2ED3-8FCE-BDE79340A838}"/>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5DFF973-2834-8D93-211E-E9FF8BB9C579}"/>
              </a:ext>
            </a:extLst>
          </p:cNvPr>
          <p:cNvSpPr>
            <a:spLocks noGrp="1"/>
          </p:cNvSpPr>
          <p:nvPr>
            <p:ph type="sldNum" sz="quarter" idx="29"/>
          </p:nvPr>
        </p:nvSpPr>
        <p:spPr/>
        <p:txBody>
          <a:bodyPr/>
          <a:lstStyle/>
          <a:p>
            <a:r>
              <a:rPr lang="en-US" altLang="zh-CN">
                <a:latin typeface="Tahoma" panose="020B0604030504040204" pitchFamily="34" charset="0"/>
                <a:ea typeface="Tahoma" panose="020B0604030504040204" pitchFamily="34" charset="0"/>
                <a:cs typeface="Tahoma" panose="020B0604030504040204" pitchFamily="34" charset="0"/>
              </a:rPr>
              <a:t>23</a:t>
            </a:r>
            <a:endParaRPr lang="en-US" altLang="zh-CN" dirty="0">
              <a:latin typeface="Tahoma" panose="020B0604030504040204" pitchFamily="34" charset="0"/>
              <a:ea typeface="Tahoma" panose="020B0604030504040204" pitchFamily="34" charset="0"/>
              <a:cs typeface="Tahoma" panose="020B0604030504040204" pitchFamily="34" charset="0"/>
            </a:endParaRPr>
          </a:p>
        </p:txBody>
      </p:sp>
      <p:sp>
        <p:nvSpPr>
          <p:cNvPr id="6" name="Title 5">
            <a:extLst>
              <a:ext uri="{FF2B5EF4-FFF2-40B4-BE49-F238E27FC236}">
                <a16:creationId xmlns:a16="http://schemas.microsoft.com/office/drawing/2014/main" id="{A26C85D0-431E-B686-7480-68E040EA2563}"/>
              </a:ext>
            </a:extLst>
          </p:cNvPr>
          <p:cNvSpPr>
            <a:spLocks noGrp="1"/>
          </p:cNvSpPr>
          <p:nvPr>
            <p:ph type="title"/>
          </p:nvPr>
        </p:nvSpPr>
        <p:spPr>
          <a:xfrm>
            <a:off x="403950" y="210830"/>
            <a:ext cx="4966448" cy="694605"/>
          </a:xfrm>
        </p:spPr>
        <p:txBody>
          <a:bodyPr/>
          <a:lstStyle/>
          <a:p>
            <a:r>
              <a:rPr lang="en-US" sz="2000">
                <a:latin typeface="Tahoma" panose="020B0604030504040204" pitchFamily="34" charset="0"/>
                <a:ea typeface="Tahoma" panose="020B0604030504040204" pitchFamily="34" charset="0"/>
                <a:cs typeface="Tahoma" panose="020B0604030504040204" pitchFamily="34" charset="0"/>
              </a:rPr>
              <a:t>3. HIỆN THỰC HÓA NGHIÊN CỨU</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9" name="TextBox 8">
            <a:extLst>
              <a:ext uri="{FF2B5EF4-FFF2-40B4-BE49-F238E27FC236}">
                <a16:creationId xmlns:a16="http://schemas.microsoft.com/office/drawing/2014/main" id="{80F7D2B3-3956-654B-B64C-ED291BADE6E9}"/>
              </a:ext>
            </a:extLst>
          </p:cNvPr>
          <p:cNvSpPr txBox="1"/>
          <p:nvPr/>
        </p:nvSpPr>
        <p:spPr>
          <a:xfrm>
            <a:off x="233083" y="725589"/>
            <a:ext cx="9845936" cy="830227"/>
          </a:xfrm>
          <a:prstGeom prst="rect">
            <a:avLst/>
          </a:prstGeom>
          <a:noFill/>
        </p:spPr>
        <p:txBody>
          <a:bodyPr wrap="square">
            <a:spAutoFit/>
          </a:bodyPr>
          <a:lstStyle/>
          <a:p>
            <a:pPr lvl="1">
              <a:lnSpc>
                <a:spcPct val="150000"/>
              </a:lnSpc>
            </a:pPr>
            <a:r>
              <a:rPr lang="en-US" sz="1600">
                <a:effectLst/>
                <a:latin typeface="Tahoma" panose="020B0604030504040204" pitchFamily="34" charset="0"/>
                <a:ea typeface="Tahoma" panose="020B0604030504040204" pitchFamily="34" charset="0"/>
                <a:cs typeface="Tahoma" panose="020B0604030504040204" pitchFamily="34" charset="0"/>
              </a:rPr>
              <a:t>3.2 </a:t>
            </a:r>
            <a:r>
              <a:rPr lang="en-US" sz="1600">
                <a:latin typeface="Tahoma" panose="020B0604030504040204" pitchFamily="34" charset="0"/>
                <a:ea typeface="Tahoma" panose="020B0604030504040204" pitchFamily="34" charset="0"/>
                <a:cs typeface="Tahoma" panose="020B0604030504040204" pitchFamily="34" charset="0"/>
              </a:rPr>
              <a:t>Sản phẩm công ty </a:t>
            </a:r>
          </a:p>
          <a:p>
            <a:pPr lvl="1">
              <a:lnSpc>
                <a:spcPct val="150000"/>
              </a:lnSpc>
            </a:pPr>
            <a:r>
              <a:rPr lang="en-US" sz="1800">
                <a:effectLst/>
                <a:latin typeface="Tahoma" panose="020B0604030504040204" pitchFamily="34" charset="0"/>
                <a:ea typeface="Tahoma" panose="020B0604030504040204" pitchFamily="34" charset="0"/>
                <a:cs typeface="Tahoma" panose="020B0604030504040204" pitchFamily="34" charset="0"/>
              </a:rPr>
              <a:t>Giao diện sản phẩm gốm sứ của các công ty.</a:t>
            </a:r>
            <a:endParaRPr lang="en-US" sz="1600">
              <a:effectLst/>
              <a:latin typeface="Tahoma" panose="020B0604030504040204" pitchFamily="34" charset="0"/>
              <a:ea typeface="Tahoma" panose="020B0604030504040204" pitchFamily="34" charset="0"/>
              <a:cs typeface="Tahoma" panose="020B0604030504040204" pitchFamily="34" charset="0"/>
            </a:endParaRPr>
          </a:p>
        </p:txBody>
      </p:sp>
      <p:sp>
        <p:nvSpPr>
          <p:cNvPr id="2" name="Footer Placeholder 3">
            <a:extLst>
              <a:ext uri="{FF2B5EF4-FFF2-40B4-BE49-F238E27FC236}">
                <a16:creationId xmlns:a16="http://schemas.microsoft.com/office/drawing/2014/main" id="{6C2DE2C6-9E65-4544-63B9-E516122B711A}"/>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a:t>
            </a:r>
            <a:r>
              <a:rPr lang="en-US" sz="800">
                <a:latin typeface="Tahoma" panose="020B0604030504040204" pitchFamily="34" charset="0"/>
                <a:ea typeface="Tahoma" panose="020B0604030504040204" pitchFamily="34" charset="0"/>
                <a:cs typeface="Tahoma" panose="020B0604030504040204" pitchFamily="34" charset="0"/>
              </a:rPr>
              <a:t> </a:t>
            </a:r>
            <a:r>
              <a:rPr lang="en-US" sz="800" b="1">
                <a:effectLst/>
                <a:latin typeface="Tahoma" panose="020B0604030504040204" pitchFamily="34" charset="0"/>
                <a:ea typeface="Tahoma" panose="020B0604030504040204" pitchFamily="34" charset="0"/>
                <a:cs typeface="Tahoma" panose="020B0604030504040204" pitchFamily="34" charset="0"/>
              </a:rPr>
              <a:t>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pic>
        <p:nvPicPr>
          <p:cNvPr id="8" name="Picture 7">
            <a:extLst>
              <a:ext uri="{FF2B5EF4-FFF2-40B4-BE49-F238E27FC236}">
                <a16:creationId xmlns:a16="http://schemas.microsoft.com/office/drawing/2014/main" id="{A7D8767B-C5E9-B4AE-C32D-1E89D4F760C2}"/>
              </a:ext>
            </a:extLst>
          </p:cNvPr>
          <p:cNvPicPr>
            <a:picLocks noChangeAspect="1"/>
          </p:cNvPicPr>
          <p:nvPr/>
        </p:nvPicPr>
        <p:blipFill>
          <a:blip r:embed="rId2"/>
          <a:stretch>
            <a:fillRect/>
          </a:stretch>
        </p:blipFill>
        <p:spPr>
          <a:xfrm>
            <a:off x="1270000" y="1747838"/>
            <a:ext cx="9043210" cy="4470082"/>
          </a:xfrm>
          <a:prstGeom prst="rect">
            <a:avLst/>
          </a:prstGeom>
        </p:spPr>
      </p:pic>
    </p:spTree>
    <p:extLst>
      <p:ext uri="{BB962C8B-B14F-4D97-AF65-F5344CB8AC3E}">
        <p14:creationId xmlns:p14="http://schemas.microsoft.com/office/powerpoint/2010/main" val="40911659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80DBF5-AEB8-8130-B590-97D090C33BE4}"/>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542F9600-8522-4ED5-88CE-12237C630CDF}"/>
              </a:ext>
            </a:extLst>
          </p:cNvPr>
          <p:cNvSpPr>
            <a:spLocks noGrp="1"/>
          </p:cNvSpPr>
          <p:nvPr>
            <p:ph type="title"/>
          </p:nvPr>
        </p:nvSpPr>
        <p:spPr>
          <a:xfrm>
            <a:off x="5119437" y="1510439"/>
            <a:ext cx="6821551" cy="1688906"/>
          </a:xfrm>
        </p:spPr>
        <p:txBody>
          <a:bodyPr/>
          <a:lstStyle/>
          <a:p>
            <a:r>
              <a:rPr lang="en-US" sz="3500">
                <a:latin typeface="Tahoma" panose="020B0604030504040204" pitchFamily="34" charset="0"/>
                <a:ea typeface="Tahoma" panose="020B0604030504040204" pitchFamily="34" charset="0"/>
                <a:cs typeface="Tahoma" panose="020B0604030504040204" pitchFamily="34" charset="0"/>
              </a:rPr>
              <a:t>4. KẾT LUẬN VÀ PHÁT TRIỂN</a:t>
            </a:r>
            <a:endParaRPr lang="en-US" sz="3500" dirty="0">
              <a:latin typeface="Tahoma" panose="020B0604030504040204" pitchFamily="34" charset="0"/>
              <a:ea typeface="Tahoma" panose="020B0604030504040204" pitchFamily="34" charset="0"/>
              <a:cs typeface="Tahoma" panose="020B0604030504040204" pitchFamily="34" charset="0"/>
            </a:endParaRPr>
          </a:p>
        </p:txBody>
      </p:sp>
      <p:sp>
        <p:nvSpPr>
          <p:cNvPr id="11" name="Text Placeholder 10">
            <a:extLst>
              <a:ext uri="{FF2B5EF4-FFF2-40B4-BE49-F238E27FC236}">
                <a16:creationId xmlns:a16="http://schemas.microsoft.com/office/drawing/2014/main" id="{D0A81097-74C5-5174-C976-6886B7492C22}"/>
              </a:ext>
            </a:extLst>
          </p:cNvPr>
          <p:cNvSpPr>
            <a:spLocks noGrp="1"/>
          </p:cNvSpPr>
          <p:nvPr>
            <p:ph type="body" sz="quarter" idx="29"/>
          </p:nvPr>
        </p:nvSpPr>
        <p:spPr>
          <a:xfrm>
            <a:off x="5380999" y="3294529"/>
            <a:ext cx="6559989" cy="1637961"/>
          </a:xfrm>
        </p:spPr>
        <p:txBody>
          <a:bodyPr/>
          <a:lstStyle/>
          <a:p>
            <a:pPr lvl="0">
              <a:lnSpc>
                <a:spcPct val="150000"/>
              </a:lnSpc>
              <a:spcBef>
                <a:spcPts val="1200"/>
              </a:spcBef>
              <a:spcAft>
                <a:spcPts val="300"/>
              </a:spcAft>
            </a:pPr>
            <a:r>
              <a:rPr lang="en-US" sz="1800" b="1">
                <a:effectLst/>
                <a:latin typeface="Tahoma" panose="020B0604030504040204" pitchFamily="34" charset="0"/>
                <a:ea typeface="Tahoma" panose="020B0604030504040204" pitchFamily="34" charset="0"/>
                <a:cs typeface="Tahoma" panose="020B0604030504040204" pitchFamily="34" charset="0"/>
              </a:rPr>
              <a:t>Kết quả đạt được, hạn chế, hướng phát triển.</a:t>
            </a:r>
          </a:p>
        </p:txBody>
      </p:sp>
      <p:sp>
        <p:nvSpPr>
          <p:cNvPr id="5" name="Slide Number Placeholder 4">
            <a:extLst>
              <a:ext uri="{FF2B5EF4-FFF2-40B4-BE49-F238E27FC236}">
                <a16:creationId xmlns:a16="http://schemas.microsoft.com/office/drawing/2014/main" id="{4EFEFBC4-6010-CB6F-95AC-F1771A2DC5B5}"/>
              </a:ext>
            </a:extLst>
          </p:cNvPr>
          <p:cNvSpPr>
            <a:spLocks noGrp="1"/>
          </p:cNvSpPr>
          <p:nvPr>
            <p:ph type="sldNum" sz="quarter" idx="31"/>
          </p:nvPr>
        </p:nvSpPr>
        <p:spPr>
          <a:xfrm>
            <a:off x="11117549" y="6217920"/>
            <a:ext cx="535212" cy="365125"/>
          </a:xfrm>
        </p:spPr>
        <p:txBody>
          <a:bodyPr/>
          <a:lstStyle/>
          <a:p>
            <a:r>
              <a:rPr lang="en-US" altLang="zh-CN" noProof="0">
                <a:latin typeface="Tahoma" panose="020B0604030504040204" pitchFamily="34" charset="0"/>
                <a:ea typeface="Tahoma" panose="020B0604030504040204" pitchFamily="34" charset="0"/>
                <a:cs typeface="Tahoma" panose="020B0604030504040204" pitchFamily="34" charset="0"/>
              </a:rPr>
              <a:t>24</a:t>
            </a:r>
            <a:endParaRPr lang="en-US" altLang="zh-CN" noProof="0" dirty="0">
              <a:latin typeface="Tahoma" panose="020B0604030504040204" pitchFamily="34" charset="0"/>
              <a:ea typeface="Tahoma" panose="020B0604030504040204" pitchFamily="34" charset="0"/>
              <a:cs typeface="Tahoma" panose="020B0604030504040204" pitchFamily="34" charset="0"/>
            </a:endParaRPr>
          </a:p>
        </p:txBody>
      </p:sp>
      <p:sp>
        <p:nvSpPr>
          <p:cNvPr id="3" name="Footer Placeholder 3">
            <a:extLst>
              <a:ext uri="{FF2B5EF4-FFF2-40B4-BE49-F238E27FC236}">
                <a16:creationId xmlns:a16="http://schemas.microsoft.com/office/drawing/2014/main" id="{801BFFA6-85E3-852E-0196-A835C3BA1C6C}"/>
              </a:ext>
            </a:extLst>
          </p:cNvPr>
          <p:cNvSpPr txBox="1">
            <a:spLocks/>
          </p:cNvSpPr>
          <p:nvPr/>
        </p:nvSpPr>
        <p:spPr>
          <a:xfrm>
            <a:off x="-904363" y="6513576"/>
            <a:ext cx="6136248"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a:t>
            </a:r>
            <a:r>
              <a:rPr lang="en-US" sz="800">
                <a:latin typeface="Tahoma" panose="020B0604030504040204" pitchFamily="34" charset="0"/>
                <a:ea typeface="Tahoma" panose="020B0604030504040204" pitchFamily="34" charset="0"/>
                <a:cs typeface="Tahoma" panose="020B0604030504040204" pitchFamily="34" charset="0"/>
              </a:rPr>
              <a:t> </a:t>
            </a:r>
            <a:r>
              <a:rPr lang="en-US" sz="800" b="1">
                <a:effectLst/>
                <a:latin typeface="Tahoma" panose="020B0604030504040204" pitchFamily="34" charset="0"/>
                <a:ea typeface="Tahoma" panose="020B0604030504040204" pitchFamily="34" charset="0"/>
                <a:cs typeface="Tahoma" panose="020B0604030504040204" pitchFamily="34" charset="0"/>
              </a:rPr>
              <a:t>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826951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22D0C-9E73-2BA4-9259-B6BF9CF4E997}"/>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813E9E6-7248-2C7A-0844-556767879334}"/>
              </a:ext>
            </a:extLst>
          </p:cNvPr>
          <p:cNvSpPr>
            <a:spLocks noGrp="1"/>
          </p:cNvSpPr>
          <p:nvPr>
            <p:ph type="sldNum" sz="quarter" idx="29"/>
          </p:nvPr>
        </p:nvSpPr>
        <p:spPr/>
        <p:txBody>
          <a:bodyPr/>
          <a:lstStyle/>
          <a:p>
            <a:r>
              <a:rPr lang="en-US" altLang="zh-CN">
                <a:latin typeface="Tahoma" panose="020B0604030504040204" pitchFamily="34" charset="0"/>
                <a:ea typeface="Tahoma" panose="020B0604030504040204" pitchFamily="34" charset="0"/>
                <a:cs typeface="Tahoma" panose="020B0604030504040204" pitchFamily="34" charset="0"/>
              </a:rPr>
              <a:t>25</a:t>
            </a:r>
            <a:endParaRPr lang="en-US" altLang="zh-CN" dirty="0">
              <a:latin typeface="Tahoma" panose="020B0604030504040204" pitchFamily="34" charset="0"/>
              <a:ea typeface="Tahoma" panose="020B0604030504040204" pitchFamily="34" charset="0"/>
              <a:cs typeface="Tahoma" panose="020B0604030504040204" pitchFamily="34" charset="0"/>
            </a:endParaRPr>
          </a:p>
        </p:txBody>
      </p:sp>
      <p:sp>
        <p:nvSpPr>
          <p:cNvPr id="6" name="Title 5">
            <a:extLst>
              <a:ext uri="{FF2B5EF4-FFF2-40B4-BE49-F238E27FC236}">
                <a16:creationId xmlns:a16="http://schemas.microsoft.com/office/drawing/2014/main" id="{860AA379-73FD-77CE-B490-B4687810966F}"/>
              </a:ext>
            </a:extLst>
          </p:cNvPr>
          <p:cNvSpPr>
            <a:spLocks noGrp="1"/>
          </p:cNvSpPr>
          <p:nvPr>
            <p:ph type="title"/>
          </p:nvPr>
        </p:nvSpPr>
        <p:spPr>
          <a:xfrm>
            <a:off x="403950" y="210830"/>
            <a:ext cx="4966448" cy="694605"/>
          </a:xfrm>
        </p:spPr>
        <p:txBody>
          <a:bodyPr/>
          <a:lstStyle/>
          <a:p>
            <a:r>
              <a:rPr lang="en-US" sz="2000">
                <a:latin typeface="Tahoma" panose="020B0604030504040204" pitchFamily="34" charset="0"/>
                <a:ea typeface="Tahoma" panose="020B0604030504040204" pitchFamily="34" charset="0"/>
                <a:cs typeface="Tahoma" panose="020B0604030504040204" pitchFamily="34" charset="0"/>
              </a:rPr>
              <a:t>4. KẾT LUẬN VÀ PHÁT TRIỂN</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9" name="TextBox 8">
            <a:extLst>
              <a:ext uri="{FF2B5EF4-FFF2-40B4-BE49-F238E27FC236}">
                <a16:creationId xmlns:a16="http://schemas.microsoft.com/office/drawing/2014/main" id="{3CE6766E-3E37-B480-CEF2-F8B0AB8C710A}"/>
              </a:ext>
            </a:extLst>
          </p:cNvPr>
          <p:cNvSpPr txBox="1"/>
          <p:nvPr/>
        </p:nvSpPr>
        <p:spPr>
          <a:xfrm>
            <a:off x="590006" y="790907"/>
            <a:ext cx="5459506" cy="789960"/>
          </a:xfrm>
          <a:prstGeom prst="rect">
            <a:avLst/>
          </a:prstGeom>
          <a:noFill/>
        </p:spPr>
        <p:txBody>
          <a:bodyPr wrap="square">
            <a:spAutoFit/>
          </a:bodyPr>
          <a:lstStyle/>
          <a:p>
            <a:pPr>
              <a:lnSpc>
                <a:spcPct val="150000"/>
              </a:lnSpc>
            </a:pPr>
            <a:r>
              <a:rPr lang="vi-VN" sz="1600">
                <a:latin typeface="Tahoma" panose="020B0604030504040204" pitchFamily="34" charset="0"/>
                <a:ea typeface="Tahoma" panose="020B0604030504040204" pitchFamily="34" charset="0"/>
                <a:cs typeface="Tahoma" panose="020B0604030504040204" pitchFamily="34" charset="0"/>
              </a:rPr>
              <a:t>4.1. Kết quả đạt được</a:t>
            </a:r>
            <a:endParaRPr lang="en-US" sz="1600">
              <a:latin typeface="Tahoma" panose="020B0604030504040204" pitchFamily="34" charset="0"/>
              <a:ea typeface="Tahoma" panose="020B0604030504040204" pitchFamily="34" charset="0"/>
              <a:cs typeface="Tahoma" panose="020B0604030504040204" pitchFamily="34" charset="0"/>
            </a:endParaRPr>
          </a:p>
          <a:p>
            <a:pPr>
              <a:lnSpc>
                <a:spcPct val="150000"/>
              </a:lnSpc>
            </a:pPr>
            <a:endParaRPr lang="vi-VN" sz="1600">
              <a:latin typeface="Tahoma" panose="020B0604030504040204" pitchFamily="34" charset="0"/>
              <a:ea typeface="Tahoma" panose="020B0604030504040204" pitchFamily="34" charset="0"/>
              <a:cs typeface="Tahoma" panose="020B0604030504040204" pitchFamily="34" charset="0"/>
            </a:endParaRPr>
          </a:p>
        </p:txBody>
      </p:sp>
      <p:pic>
        <p:nvPicPr>
          <p:cNvPr id="7" name="Picture 6">
            <a:extLst>
              <a:ext uri="{FF2B5EF4-FFF2-40B4-BE49-F238E27FC236}">
                <a16:creationId xmlns:a16="http://schemas.microsoft.com/office/drawing/2014/main" id="{AD92EA5F-D31D-04EC-FD6B-6D3F9074BCC0}"/>
              </a:ext>
            </a:extLst>
          </p:cNvPr>
          <p:cNvPicPr>
            <a:picLocks noChangeAspect="1"/>
          </p:cNvPicPr>
          <p:nvPr/>
        </p:nvPicPr>
        <p:blipFill>
          <a:blip r:embed="rId2"/>
          <a:stretch>
            <a:fillRect/>
          </a:stretch>
        </p:blipFill>
        <p:spPr>
          <a:xfrm>
            <a:off x="9784046" y="3631531"/>
            <a:ext cx="2079740" cy="2079740"/>
          </a:xfrm>
          <a:prstGeom prst="rect">
            <a:avLst/>
          </a:prstGeom>
        </p:spPr>
      </p:pic>
      <p:pic>
        <p:nvPicPr>
          <p:cNvPr id="8" name="Picture Placeholder 7">
            <a:extLst>
              <a:ext uri="{FF2B5EF4-FFF2-40B4-BE49-F238E27FC236}">
                <a16:creationId xmlns:a16="http://schemas.microsoft.com/office/drawing/2014/main" id="{E7F69D36-1583-767E-FCAD-79F29B682683}"/>
              </a:ext>
            </a:extLst>
          </p:cNvPr>
          <p:cNvPicPr>
            <a:picLocks noChangeAspect="1"/>
          </p:cNvPicPr>
          <p:nvPr/>
        </p:nvPicPr>
        <p:blipFill>
          <a:blip r:embed="rId3"/>
          <a:srcRect t="6864" b="6864"/>
          <a:stretch>
            <a:fillRect/>
          </a:stretch>
        </p:blipFill>
        <p:spPr>
          <a:xfrm>
            <a:off x="9622657" y="312624"/>
            <a:ext cx="1800808" cy="207093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2" name="Footer Placeholder 3">
            <a:extLst>
              <a:ext uri="{FF2B5EF4-FFF2-40B4-BE49-F238E27FC236}">
                <a16:creationId xmlns:a16="http://schemas.microsoft.com/office/drawing/2014/main" id="{6E0B8655-E08C-02FB-1787-93B91FDCCDD5}"/>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a:t>
            </a:r>
            <a:r>
              <a:rPr lang="en-US" sz="800">
                <a:latin typeface="Tahoma" panose="020B0604030504040204" pitchFamily="34" charset="0"/>
                <a:ea typeface="Tahoma" panose="020B0604030504040204" pitchFamily="34" charset="0"/>
                <a:cs typeface="Tahoma" panose="020B0604030504040204" pitchFamily="34" charset="0"/>
              </a:rPr>
              <a:t> </a:t>
            </a:r>
            <a:r>
              <a:rPr lang="en-US" sz="800" b="1">
                <a:effectLst/>
                <a:latin typeface="Tahoma" panose="020B0604030504040204" pitchFamily="34" charset="0"/>
                <a:ea typeface="Tahoma" panose="020B0604030504040204" pitchFamily="34" charset="0"/>
                <a:cs typeface="Tahoma" panose="020B0604030504040204" pitchFamily="34" charset="0"/>
              </a:rPr>
              <a:t>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
        <p:nvSpPr>
          <p:cNvPr id="10" name="Rectangle 2">
            <a:extLst>
              <a:ext uri="{FF2B5EF4-FFF2-40B4-BE49-F238E27FC236}">
                <a16:creationId xmlns:a16="http://schemas.microsoft.com/office/drawing/2014/main" id="{A787FCA1-33AA-56F4-CE58-5FE9674905C7}"/>
              </a:ext>
            </a:extLst>
          </p:cNvPr>
          <p:cNvSpPr>
            <a:spLocks noChangeArrowheads="1"/>
          </p:cNvSpPr>
          <p:nvPr/>
        </p:nvSpPr>
        <p:spPr bwMode="auto">
          <a:xfrm>
            <a:off x="590006" y="1185887"/>
            <a:ext cx="8757492" cy="37354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1600" u="none" strike="noStrike" cap="none" normalizeH="0" baseline="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Mục tiêu đạt được: Quản lý nguyên vật liệu, đơn hàng, vận chuyển, tồn kho, trao đổi thông tin trong chuỗi cung ứng.</a:t>
            </a:r>
          </a:p>
          <a:p>
            <a:pPr marL="0" marR="0" lvl="0" indent="0" algn="l" defTabSz="914400" rtl="0" eaLnBrk="0" fontAlgn="base" latinLnBrk="0" hangingPunct="0">
              <a:lnSpc>
                <a:spcPct val="150000"/>
              </a:lnSpc>
              <a:spcBef>
                <a:spcPct val="0"/>
              </a:spcBef>
              <a:spcAft>
                <a:spcPct val="0"/>
              </a:spcAft>
              <a:buClrTx/>
              <a:buSzTx/>
              <a:tabLst/>
            </a:pPr>
            <a:r>
              <a:rPr kumimoji="0" lang="en-US" altLang="en-US" sz="1600" u="none" strike="noStrike" cap="none" normalizeH="0" baseline="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Yêu cầu phi chức năng: Bảo mật, ổn định, trải nghiệm người dùng tốt.</a:t>
            </a:r>
          </a:p>
          <a:p>
            <a:pPr marL="0" marR="0" lvl="0" indent="0" algn="l" defTabSz="914400" rtl="0" eaLnBrk="0" fontAlgn="base" latinLnBrk="0" hangingPunct="0">
              <a:lnSpc>
                <a:spcPct val="150000"/>
              </a:lnSpc>
              <a:spcBef>
                <a:spcPct val="0"/>
              </a:spcBef>
              <a:spcAft>
                <a:spcPct val="0"/>
              </a:spcAft>
              <a:buClrTx/>
              <a:buSzTx/>
              <a:tabLst/>
            </a:pPr>
            <a:r>
              <a:rPr kumimoji="0" lang="en-US" altLang="en-US" sz="1600" u="none" strike="noStrike" cap="none" normalizeH="0" baseline="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Kiến thức &amp; kỹ năng: Nâng cao Node.js, React.js, MySQL; rèn luyện phân tích, thiết kế, quản lý dự án.</a:t>
            </a:r>
          </a:p>
          <a:p>
            <a:pPr marL="0" marR="0" lvl="0" indent="0" algn="l" defTabSz="914400" rtl="0" eaLnBrk="0" fontAlgn="base" latinLnBrk="0" hangingPunct="0">
              <a:lnSpc>
                <a:spcPct val="150000"/>
              </a:lnSpc>
              <a:spcBef>
                <a:spcPct val="0"/>
              </a:spcBef>
              <a:spcAft>
                <a:spcPct val="0"/>
              </a:spcAft>
              <a:buClrTx/>
              <a:buSzTx/>
              <a:tabLst/>
            </a:pPr>
            <a:r>
              <a:rPr kumimoji="0" lang="en-US" altLang="en-US" sz="1600" u="none" strike="noStrike" cap="none" normalizeH="0" baseline="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Giao diện thân thiện.</a:t>
            </a:r>
          </a:p>
          <a:p>
            <a:pPr marL="0" marR="0" lvl="0" indent="0" algn="l" defTabSz="914400" rtl="0" eaLnBrk="0" fontAlgn="base" latinLnBrk="0" hangingPunct="0">
              <a:lnSpc>
                <a:spcPct val="150000"/>
              </a:lnSpc>
              <a:spcBef>
                <a:spcPct val="0"/>
              </a:spcBef>
              <a:spcAft>
                <a:spcPct val="0"/>
              </a:spcAft>
              <a:buClrTx/>
              <a:buSzTx/>
              <a:tabLst/>
            </a:pPr>
            <a:r>
              <a:rPr kumimoji="0" lang="en-US" altLang="en-US" sz="1600" u="none" strike="noStrike" cap="none" normalizeH="0" baseline="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Quản lý tập trung.</a:t>
            </a:r>
          </a:p>
          <a:p>
            <a:pPr marL="0" marR="0" lvl="0" indent="0" algn="l" defTabSz="914400" rtl="0" eaLnBrk="0" fontAlgn="base" latinLnBrk="0" hangingPunct="0">
              <a:lnSpc>
                <a:spcPct val="150000"/>
              </a:lnSpc>
              <a:spcBef>
                <a:spcPct val="0"/>
              </a:spcBef>
              <a:spcAft>
                <a:spcPct val="0"/>
              </a:spcAft>
              <a:buClrTx/>
              <a:buSzTx/>
              <a:tabLst/>
            </a:pPr>
            <a:r>
              <a:rPr kumimoji="0" lang="en-US" altLang="en-US" sz="1600" u="none" strike="noStrike" cap="none" normalizeH="0" baseline="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Tiết kiệm thời gian, nâng cao hiệu quả vận hành.</a:t>
            </a:r>
          </a:p>
          <a:p>
            <a:pPr marL="0" marR="0" lvl="0" indent="0" algn="l" defTabSz="914400" rtl="0" eaLnBrk="0" fontAlgn="base" latinLnBrk="0" hangingPunct="0">
              <a:lnSpc>
                <a:spcPct val="150000"/>
              </a:lnSpc>
              <a:spcBef>
                <a:spcPct val="0"/>
              </a:spcBef>
              <a:spcAft>
                <a:spcPct val="0"/>
              </a:spcAft>
              <a:buClrTx/>
              <a:buSzTx/>
              <a:tabLst/>
            </a:pPr>
            <a:r>
              <a:rPr kumimoji="0" lang="en-US" altLang="en-US" sz="1600" u="none" strike="noStrike" cap="none" normalizeH="0" baseline="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rPr>
              <a:t>- Phân quyền linh hoạt.</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600" u="none" strike="noStrike" cap="none" normalizeH="0" baseline="0">
              <a:ln>
                <a:noFill/>
              </a:ln>
              <a:solidFill>
                <a:schemeClr val="tx1"/>
              </a:solidFill>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469072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85AEFA-8D8F-018E-F6DC-8899C9EB8842}"/>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730267B-A84C-ADC6-0232-09423763E00E}"/>
              </a:ext>
            </a:extLst>
          </p:cNvPr>
          <p:cNvSpPr>
            <a:spLocks noGrp="1"/>
          </p:cNvSpPr>
          <p:nvPr>
            <p:ph type="sldNum" sz="quarter" idx="29"/>
          </p:nvPr>
        </p:nvSpPr>
        <p:spPr/>
        <p:txBody>
          <a:bodyPr/>
          <a:lstStyle/>
          <a:p>
            <a:r>
              <a:rPr lang="en-US" altLang="zh-CN">
                <a:latin typeface="Tahoma" panose="020B0604030504040204" pitchFamily="34" charset="0"/>
                <a:ea typeface="Tahoma" panose="020B0604030504040204" pitchFamily="34" charset="0"/>
                <a:cs typeface="Tahoma" panose="020B0604030504040204" pitchFamily="34" charset="0"/>
              </a:rPr>
              <a:t>26</a:t>
            </a:r>
            <a:endParaRPr lang="en-US" altLang="zh-CN" dirty="0">
              <a:latin typeface="Tahoma" panose="020B0604030504040204" pitchFamily="34" charset="0"/>
              <a:ea typeface="Tahoma" panose="020B0604030504040204" pitchFamily="34" charset="0"/>
              <a:cs typeface="Tahoma" panose="020B0604030504040204" pitchFamily="34" charset="0"/>
            </a:endParaRPr>
          </a:p>
        </p:txBody>
      </p:sp>
      <p:sp>
        <p:nvSpPr>
          <p:cNvPr id="6" name="Title 5">
            <a:extLst>
              <a:ext uri="{FF2B5EF4-FFF2-40B4-BE49-F238E27FC236}">
                <a16:creationId xmlns:a16="http://schemas.microsoft.com/office/drawing/2014/main" id="{99A8313C-3987-DDA7-BA19-D5A565E4D77A}"/>
              </a:ext>
            </a:extLst>
          </p:cNvPr>
          <p:cNvSpPr>
            <a:spLocks noGrp="1"/>
          </p:cNvSpPr>
          <p:nvPr>
            <p:ph type="title"/>
          </p:nvPr>
        </p:nvSpPr>
        <p:spPr>
          <a:xfrm>
            <a:off x="403950" y="210830"/>
            <a:ext cx="4966448" cy="694605"/>
          </a:xfrm>
        </p:spPr>
        <p:txBody>
          <a:bodyPr/>
          <a:lstStyle/>
          <a:p>
            <a:r>
              <a:rPr lang="en-US" sz="2000">
                <a:latin typeface="Tahoma" panose="020B0604030504040204" pitchFamily="34" charset="0"/>
                <a:ea typeface="Tahoma" panose="020B0604030504040204" pitchFamily="34" charset="0"/>
                <a:cs typeface="Tahoma" panose="020B0604030504040204" pitchFamily="34" charset="0"/>
              </a:rPr>
              <a:t>4. KẾT LUẬN VÀ PHÁT TRIỂN</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7" name="TextBox 6">
            <a:extLst>
              <a:ext uri="{FF2B5EF4-FFF2-40B4-BE49-F238E27FC236}">
                <a16:creationId xmlns:a16="http://schemas.microsoft.com/office/drawing/2014/main" id="{75EE4696-56DA-4236-A69E-051DE7FE6387}"/>
              </a:ext>
            </a:extLst>
          </p:cNvPr>
          <p:cNvSpPr txBox="1"/>
          <p:nvPr/>
        </p:nvSpPr>
        <p:spPr>
          <a:xfrm>
            <a:off x="573085" y="757504"/>
            <a:ext cx="6562164" cy="420628"/>
          </a:xfrm>
          <a:prstGeom prst="rect">
            <a:avLst/>
          </a:prstGeom>
          <a:noFill/>
        </p:spPr>
        <p:txBody>
          <a:bodyPr wrap="square">
            <a:spAutoFit/>
          </a:bodyPr>
          <a:lstStyle/>
          <a:p>
            <a:pPr>
              <a:lnSpc>
                <a:spcPct val="150000"/>
              </a:lnSpc>
            </a:pPr>
            <a:r>
              <a:rPr lang="vi-VN" sz="1600">
                <a:latin typeface="Tahoma" panose="020B0604030504040204" pitchFamily="34" charset="0"/>
                <a:ea typeface="Tahoma" panose="020B0604030504040204" pitchFamily="34" charset="0"/>
                <a:cs typeface="Tahoma" panose="020B0604030504040204" pitchFamily="34" charset="0"/>
              </a:rPr>
              <a:t>4.2. </a:t>
            </a:r>
            <a:r>
              <a:rPr lang="en-US" sz="1600">
                <a:latin typeface="Tahoma" panose="020B0604030504040204" pitchFamily="34" charset="0"/>
                <a:ea typeface="Tahoma" panose="020B0604030504040204" pitchFamily="34" charset="0"/>
                <a:cs typeface="Tahoma" panose="020B0604030504040204" pitchFamily="34" charset="0"/>
              </a:rPr>
              <a:t>Hạn chế</a:t>
            </a:r>
            <a:endParaRPr lang="vi-VN" sz="1600">
              <a:latin typeface="Tahoma" panose="020B0604030504040204" pitchFamily="34" charset="0"/>
              <a:ea typeface="Tahoma" panose="020B0604030504040204" pitchFamily="34" charset="0"/>
              <a:cs typeface="Tahoma" panose="020B0604030504040204" pitchFamily="34" charset="0"/>
            </a:endParaRPr>
          </a:p>
        </p:txBody>
      </p:sp>
      <p:sp>
        <p:nvSpPr>
          <p:cNvPr id="11" name="TextBox 10">
            <a:extLst>
              <a:ext uri="{FF2B5EF4-FFF2-40B4-BE49-F238E27FC236}">
                <a16:creationId xmlns:a16="http://schemas.microsoft.com/office/drawing/2014/main" id="{C3D7FD4D-34BF-B96A-F830-371DB3FBD7B8}"/>
              </a:ext>
            </a:extLst>
          </p:cNvPr>
          <p:cNvSpPr txBox="1"/>
          <p:nvPr/>
        </p:nvSpPr>
        <p:spPr>
          <a:xfrm>
            <a:off x="573085" y="1250950"/>
            <a:ext cx="6272883" cy="225811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vi-VN" sz="1600">
                <a:latin typeface="Tahoma" panose="020B0604030504040204" pitchFamily="34" charset="0"/>
                <a:ea typeface="Tahoma" panose="020B0604030504040204" pitchFamily="34" charset="0"/>
                <a:cs typeface="Tahoma" panose="020B0604030504040204" pitchFamily="34" charset="0"/>
              </a:rPr>
              <a:t>Hạn chế trong tìm kiếm nâng cao: Tìm kiếm chưa tối ưu hóa với dữ liệu lớn, chưa hỗ trợ đề xuất thông minh.</a:t>
            </a:r>
          </a:p>
          <a:p>
            <a:pPr marL="285750" indent="-285750">
              <a:lnSpc>
                <a:spcPct val="150000"/>
              </a:lnSpc>
              <a:buFont typeface="Arial" panose="020B0604020202020204" pitchFamily="34" charset="0"/>
              <a:buChar char="•"/>
            </a:pPr>
            <a:r>
              <a:rPr lang="vi-VN" sz="1600">
                <a:latin typeface="Tahoma" panose="020B0604030504040204" pitchFamily="34" charset="0"/>
                <a:ea typeface="Tahoma" panose="020B0604030504040204" pitchFamily="34" charset="0"/>
                <a:cs typeface="Tahoma" panose="020B0604030504040204" pitchFamily="34" charset="0"/>
              </a:rPr>
              <a:t>Tính năng thanh toán: Chưa tích hợp cổng thanh toán trực tuyến hoàn chỉnh.</a:t>
            </a:r>
          </a:p>
          <a:p>
            <a:pPr marL="285750" indent="-285750">
              <a:lnSpc>
                <a:spcPct val="150000"/>
              </a:lnSpc>
              <a:buFont typeface="Arial" panose="020B0604020202020204" pitchFamily="34" charset="0"/>
              <a:buChar char="•"/>
            </a:pPr>
            <a:r>
              <a:rPr lang="vi-VN" sz="1600">
                <a:latin typeface="Tahoma" panose="020B0604030504040204" pitchFamily="34" charset="0"/>
                <a:ea typeface="Tahoma" panose="020B0604030504040204" pitchFamily="34" charset="0"/>
                <a:cs typeface="Tahoma" panose="020B0604030504040204" pitchFamily="34" charset="0"/>
              </a:rPr>
              <a:t>Khả năng mở rộng: Cần tối ưu thêm để hỗ trợ lượng lớn người dùng đồng thời.</a:t>
            </a:r>
          </a:p>
        </p:txBody>
      </p:sp>
      <p:sp>
        <p:nvSpPr>
          <p:cNvPr id="3" name="Footer Placeholder 3">
            <a:extLst>
              <a:ext uri="{FF2B5EF4-FFF2-40B4-BE49-F238E27FC236}">
                <a16:creationId xmlns:a16="http://schemas.microsoft.com/office/drawing/2014/main" id="{E043843A-1E18-D5F7-1121-6984073BFAD7}"/>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a:t>
            </a:r>
            <a:r>
              <a:rPr lang="en-US" sz="800">
                <a:latin typeface="Tahoma" panose="020B0604030504040204" pitchFamily="34" charset="0"/>
                <a:ea typeface="Tahoma" panose="020B0604030504040204" pitchFamily="34" charset="0"/>
                <a:cs typeface="Tahoma" panose="020B0604030504040204" pitchFamily="34" charset="0"/>
              </a:rPr>
              <a:t> </a:t>
            </a:r>
            <a:r>
              <a:rPr lang="en-US" sz="800" b="1">
                <a:effectLst/>
                <a:latin typeface="Tahoma" panose="020B0604030504040204" pitchFamily="34" charset="0"/>
                <a:ea typeface="Tahoma" panose="020B0604030504040204" pitchFamily="34" charset="0"/>
                <a:cs typeface="Tahoma" panose="020B0604030504040204" pitchFamily="34" charset="0"/>
              </a:rPr>
              <a:t>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568739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8AA223-460E-9118-C4F6-9A6D91D160EE}"/>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9D10549-9F14-9041-9D58-B278F3FB1E56}"/>
              </a:ext>
            </a:extLst>
          </p:cNvPr>
          <p:cNvSpPr>
            <a:spLocks noGrp="1"/>
          </p:cNvSpPr>
          <p:nvPr>
            <p:ph type="sldNum" sz="quarter" idx="29"/>
          </p:nvPr>
        </p:nvSpPr>
        <p:spPr/>
        <p:txBody>
          <a:bodyPr/>
          <a:lstStyle/>
          <a:p>
            <a:r>
              <a:rPr lang="en-US" altLang="zh-CN">
                <a:latin typeface="Tahoma" panose="020B0604030504040204" pitchFamily="34" charset="0"/>
                <a:ea typeface="Tahoma" panose="020B0604030504040204" pitchFamily="34" charset="0"/>
                <a:cs typeface="Tahoma" panose="020B0604030504040204" pitchFamily="34" charset="0"/>
              </a:rPr>
              <a:t>27</a:t>
            </a:r>
            <a:endParaRPr lang="en-US" altLang="zh-CN" dirty="0">
              <a:latin typeface="Tahoma" panose="020B0604030504040204" pitchFamily="34" charset="0"/>
              <a:ea typeface="Tahoma" panose="020B0604030504040204" pitchFamily="34" charset="0"/>
              <a:cs typeface="Tahoma" panose="020B0604030504040204" pitchFamily="34" charset="0"/>
            </a:endParaRPr>
          </a:p>
        </p:txBody>
      </p:sp>
      <p:sp>
        <p:nvSpPr>
          <p:cNvPr id="6" name="Title 5">
            <a:extLst>
              <a:ext uri="{FF2B5EF4-FFF2-40B4-BE49-F238E27FC236}">
                <a16:creationId xmlns:a16="http://schemas.microsoft.com/office/drawing/2014/main" id="{9296A254-8E54-04B9-7301-95F348470923}"/>
              </a:ext>
            </a:extLst>
          </p:cNvPr>
          <p:cNvSpPr>
            <a:spLocks noGrp="1"/>
          </p:cNvSpPr>
          <p:nvPr>
            <p:ph type="title"/>
          </p:nvPr>
        </p:nvSpPr>
        <p:spPr>
          <a:xfrm>
            <a:off x="403950" y="210830"/>
            <a:ext cx="4966448" cy="694605"/>
          </a:xfrm>
        </p:spPr>
        <p:txBody>
          <a:bodyPr/>
          <a:lstStyle/>
          <a:p>
            <a:r>
              <a:rPr lang="en-US" sz="2000">
                <a:latin typeface="Tahoma" panose="020B0604030504040204" pitchFamily="34" charset="0"/>
                <a:ea typeface="Tahoma" panose="020B0604030504040204" pitchFamily="34" charset="0"/>
                <a:cs typeface="Tahoma" panose="020B0604030504040204" pitchFamily="34" charset="0"/>
              </a:rPr>
              <a:t>4. KẾT LUẬN VÀ PHÁT TRIỂN</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F5F3B45E-1729-6812-E0C3-A713F20D1914}"/>
              </a:ext>
            </a:extLst>
          </p:cNvPr>
          <p:cNvSpPr txBox="1"/>
          <p:nvPr/>
        </p:nvSpPr>
        <p:spPr>
          <a:xfrm>
            <a:off x="669166" y="805164"/>
            <a:ext cx="6096000" cy="2996782"/>
          </a:xfrm>
          <a:prstGeom prst="rect">
            <a:avLst/>
          </a:prstGeom>
          <a:noFill/>
        </p:spPr>
        <p:txBody>
          <a:bodyPr wrap="square">
            <a:spAutoFit/>
          </a:bodyPr>
          <a:lstStyle/>
          <a:p>
            <a:pPr>
              <a:lnSpc>
                <a:spcPct val="150000"/>
              </a:lnSpc>
            </a:pPr>
            <a:r>
              <a:rPr lang="vi-VN" sz="1600">
                <a:latin typeface="Tahoma" panose="020B0604030504040204" pitchFamily="34" charset="0"/>
                <a:ea typeface="Tahoma" panose="020B0604030504040204" pitchFamily="34" charset="0"/>
                <a:cs typeface="Tahoma" panose="020B0604030504040204" pitchFamily="34" charset="0"/>
              </a:rPr>
              <a:t>4.3. Hướng phát triển</a:t>
            </a:r>
          </a:p>
          <a:p>
            <a:pPr marL="285750" indent="-285750">
              <a:lnSpc>
                <a:spcPct val="150000"/>
              </a:lnSpc>
              <a:buFont typeface="Arial" panose="020B0604020202020204" pitchFamily="34" charset="0"/>
              <a:buChar char="•"/>
            </a:pPr>
            <a:r>
              <a:rPr lang="vi-VN" sz="1600">
                <a:latin typeface="Tahoma" panose="020B0604030504040204" pitchFamily="34" charset="0"/>
                <a:ea typeface="Tahoma" panose="020B0604030504040204" pitchFamily="34" charset="0"/>
                <a:cs typeface="Tahoma" panose="020B0604030504040204" pitchFamily="34" charset="0"/>
              </a:rPr>
              <a:t>Tối ưu hóa di động: Cải thiện giao diện trên thiết bị di động.</a:t>
            </a:r>
          </a:p>
          <a:p>
            <a:pPr marL="285750" indent="-285750">
              <a:lnSpc>
                <a:spcPct val="150000"/>
              </a:lnSpc>
              <a:buFont typeface="Arial" panose="020B0604020202020204" pitchFamily="34" charset="0"/>
              <a:buChar char="•"/>
            </a:pPr>
            <a:r>
              <a:rPr lang="vi-VN" sz="1600">
                <a:latin typeface="Tahoma" panose="020B0604030504040204" pitchFamily="34" charset="0"/>
                <a:ea typeface="Tahoma" panose="020B0604030504040204" pitchFamily="34" charset="0"/>
                <a:cs typeface="Tahoma" panose="020B0604030504040204" pitchFamily="34" charset="0"/>
              </a:rPr>
              <a:t>Hỗ trợ khách hàng trực tuyến: Tích hợp chatbot hoặc live chat.</a:t>
            </a:r>
          </a:p>
          <a:p>
            <a:pPr marL="285750" indent="-285750">
              <a:lnSpc>
                <a:spcPct val="150000"/>
              </a:lnSpc>
              <a:buFont typeface="Arial" panose="020B0604020202020204" pitchFamily="34" charset="0"/>
              <a:buChar char="•"/>
            </a:pPr>
            <a:r>
              <a:rPr lang="vi-VN" sz="1600">
                <a:latin typeface="Tahoma" panose="020B0604030504040204" pitchFamily="34" charset="0"/>
                <a:ea typeface="Tahoma" panose="020B0604030504040204" pitchFamily="34" charset="0"/>
                <a:cs typeface="Tahoma" panose="020B0604030504040204" pitchFamily="34" charset="0"/>
              </a:rPr>
              <a:t>Mở rộng phương thức thanh toán và giao hàng: Hỗ trợ thanh toán quốc tế và giao hàng linh hoạt.</a:t>
            </a:r>
          </a:p>
          <a:p>
            <a:pPr marL="285750" indent="-285750">
              <a:lnSpc>
                <a:spcPct val="150000"/>
              </a:lnSpc>
              <a:buFont typeface="Arial" panose="020B0604020202020204" pitchFamily="34" charset="0"/>
              <a:buChar char="•"/>
            </a:pPr>
            <a:r>
              <a:rPr lang="vi-VN" sz="1600">
                <a:latin typeface="Tahoma" panose="020B0604030504040204" pitchFamily="34" charset="0"/>
                <a:ea typeface="Tahoma" panose="020B0604030504040204" pitchFamily="34" charset="0"/>
                <a:cs typeface="Tahoma" panose="020B0604030504040204" pitchFamily="34" charset="0"/>
              </a:rPr>
              <a:t>Tích hợp AI và Machine Learning: Gợi ý sản phẩm và tối ưu hóa trải nghiệm mua sắm.</a:t>
            </a:r>
          </a:p>
        </p:txBody>
      </p:sp>
      <p:pic>
        <p:nvPicPr>
          <p:cNvPr id="11" name="Picture 10">
            <a:extLst>
              <a:ext uri="{FF2B5EF4-FFF2-40B4-BE49-F238E27FC236}">
                <a16:creationId xmlns:a16="http://schemas.microsoft.com/office/drawing/2014/main" id="{DB135D75-5F3E-D6B3-8278-F7EB2BA014E8}"/>
              </a:ext>
            </a:extLst>
          </p:cNvPr>
          <p:cNvPicPr>
            <a:picLocks noChangeAspect="1"/>
          </p:cNvPicPr>
          <p:nvPr/>
        </p:nvPicPr>
        <p:blipFill>
          <a:blip r:embed="rId2"/>
          <a:stretch>
            <a:fillRect/>
          </a:stretch>
        </p:blipFill>
        <p:spPr>
          <a:xfrm>
            <a:off x="8172932" y="3086010"/>
            <a:ext cx="1536550" cy="1536550"/>
          </a:xfrm>
          <a:prstGeom prst="rect">
            <a:avLst/>
          </a:prstGeom>
        </p:spPr>
      </p:pic>
      <p:pic>
        <p:nvPicPr>
          <p:cNvPr id="15" name="Picture 14">
            <a:extLst>
              <a:ext uri="{FF2B5EF4-FFF2-40B4-BE49-F238E27FC236}">
                <a16:creationId xmlns:a16="http://schemas.microsoft.com/office/drawing/2014/main" id="{22831144-D96B-6A2C-73F6-A5A8DCD81037}"/>
              </a:ext>
            </a:extLst>
          </p:cNvPr>
          <p:cNvPicPr>
            <a:picLocks noChangeAspect="1"/>
          </p:cNvPicPr>
          <p:nvPr/>
        </p:nvPicPr>
        <p:blipFill>
          <a:blip r:embed="rId3"/>
          <a:stretch>
            <a:fillRect/>
          </a:stretch>
        </p:blipFill>
        <p:spPr>
          <a:xfrm>
            <a:off x="6673870" y="531193"/>
            <a:ext cx="1954307" cy="1954307"/>
          </a:xfrm>
          <a:prstGeom prst="rect">
            <a:avLst/>
          </a:prstGeom>
        </p:spPr>
      </p:pic>
      <p:pic>
        <p:nvPicPr>
          <p:cNvPr id="4" name="Picture 3">
            <a:extLst>
              <a:ext uri="{FF2B5EF4-FFF2-40B4-BE49-F238E27FC236}">
                <a16:creationId xmlns:a16="http://schemas.microsoft.com/office/drawing/2014/main" id="{C7E31C80-CD94-B7A8-1087-19BBD580570C}"/>
              </a:ext>
            </a:extLst>
          </p:cNvPr>
          <p:cNvPicPr>
            <a:picLocks noChangeAspect="1"/>
          </p:cNvPicPr>
          <p:nvPr/>
        </p:nvPicPr>
        <p:blipFill>
          <a:blip r:embed="rId4"/>
          <a:stretch>
            <a:fillRect/>
          </a:stretch>
        </p:blipFill>
        <p:spPr>
          <a:xfrm>
            <a:off x="9390717" y="609599"/>
            <a:ext cx="1954306" cy="1954306"/>
          </a:xfrm>
          <a:prstGeom prst="rect">
            <a:avLst/>
          </a:prstGeom>
        </p:spPr>
      </p:pic>
      <p:sp>
        <p:nvSpPr>
          <p:cNvPr id="7" name="Footer Placeholder 3">
            <a:extLst>
              <a:ext uri="{FF2B5EF4-FFF2-40B4-BE49-F238E27FC236}">
                <a16:creationId xmlns:a16="http://schemas.microsoft.com/office/drawing/2014/main" id="{A2A11E24-465B-5322-B149-36B38F628A1D}"/>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a:t>
            </a:r>
            <a:r>
              <a:rPr lang="en-US" sz="800">
                <a:latin typeface="Tahoma" panose="020B0604030504040204" pitchFamily="34" charset="0"/>
                <a:ea typeface="Tahoma" panose="020B0604030504040204" pitchFamily="34" charset="0"/>
                <a:cs typeface="Tahoma" panose="020B0604030504040204" pitchFamily="34" charset="0"/>
              </a:rPr>
              <a:t> </a:t>
            </a:r>
            <a:r>
              <a:rPr lang="en-US" sz="800" b="1">
                <a:effectLst/>
                <a:latin typeface="Tahoma" panose="020B0604030504040204" pitchFamily="34" charset="0"/>
                <a:ea typeface="Tahoma" panose="020B0604030504040204" pitchFamily="34" charset="0"/>
                <a:cs typeface="Tahoma" panose="020B0604030504040204" pitchFamily="34" charset="0"/>
              </a:rPr>
              <a:t>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7435063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4E6FA5A-94CB-9092-51F8-1199E87E1825}"/>
              </a:ext>
            </a:extLst>
          </p:cNvPr>
          <p:cNvSpPr>
            <a:spLocks noGrp="1"/>
          </p:cNvSpPr>
          <p:nvPr>
            <p:ph type="sldNum" sz="quarter" idx="12"/>
          </p:nvPr>
        </p:nvSpPr>
        <p:spPr/>
        <p:txBody>
          <a:bodyPr/>
          <a:lstStyle/>
          <a:p>
            <a:r>
              <a:rPr lang="en-US"/>
              <a:t>28</a:t>
            </a:r>
          </a:p>
        </p:txBody>
      </p:sp>
      <p:pic>
        <p:nvPicPr>
          <p:cNvPr id="3" name="Picture 2" descr="A screenshot of a computer&#10;&#10;AI-generated content may be incorrect.">
            <a:extLst>
              <a:ext uri="{FF2B5EF4-FFF2-40B4-BE49-F238E27FC236}">
                <a16:creationId xmlns:a16="http://schemas.microsoft.com/office/drawing/2014/main" id="{DF28E238-6150-FFAC-B9A4-2E1A33EE443B}"/>
              </a:ext>
            </a:extLst>
          </p:cNvPr>
          <p:cNvPicPr>
            <a:picLocks noChangeAspect="1"/>
          </p:cNvPicPr>
          <p:nvPr/>
        </p:nvPicPr>
        <p:blipFill>
          <a:blip r:embed="rId2"/>
          <a:stretch>
            <a:fillRect/>
          </a:stretch>
        </p:blipFill>
        <p:spPr>
          <a:xfrm>
            <a:off x="3673986" y="0"/>
            <a:ext cx="4844028" cy="6858000"/>
          </a:xfrm>
          <a:prstGeom prst="rect">
            <a:avLst/>
          </a:prstGeom>
        </p:spPr>
      </p:pic>
    </p:spTree>
    <p:extLst>
      <p:ext uri="{BB962C8B-B14F-4D97-AF65-F5344CB8AC3E}">
        <p14:creationId xmlns:p14="http://schemas.microsoft.com/office/powerpoint/2010/main" val="8739761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B5724-DD81-6990-7D94-CA8C916F5E55}"/>
              </a:ext>
            </a:extLst>
          </p:cNvPr>
          <p:cNvSpPr>
            <a:spLocks noGrp="1"/>
          </p:cNvSpPr>
          <p:nvPr>
            <p:ph type="title"/>
          </p:nvPr>
        </p:nvSpPr>
        <p:spPr>
          <a:xfrm>
            <a:off x="1465714" y="1980576"/>
            <a:ext cx="5257793" cy="2057441"/>
          </a:xfrm>
        </p:spPr>
        <p:txBody>
          <a:bodyPr/>
          <a:lstStyle/>
          <a:p>
            <a:pPr algn="ctr">
              <a:lnSpc>
                <a:spcPct val="115000"/>
              </a:lnSpc>
            </a:pPr>
            <a:r>
              <a:rPr lang="en-US" sz="2200" b="1">
                <a:effectLst/>
                <a:latin typeface="Tahoma" panose="020B0604030504040204" pitchFamily="34" charset="0"/>
                <a:ea typeface="Tahoma" panose="020B0604030504040204" pitchFamily="34" charset="0"/>
                <a:cs typeface="Tahoma" panose="020B0604030504040204" pitchFamily="34" charset="0"/>
              </a:rPr>
              <a:t>XÂY DỰNG HỆ THỐNG QUẢN LÝ </a:t>
            </a:r>
            <a:br>
              <a:rPr lang="en-US" sz="2200">
                <a:effectLst/>
                <a:latin typeface="Tahoma" panose="020B0604030504040204" pitchFamily="34" charset="0"/>
                <a:ea typeface="Tahoma" panose="020B0604030504040204" pitchFamily="34" charset="0"/>
                <a:cs typeface="Tahoma" panose="020B0604030504040204" pitchFamily="34" charset="0"/>
              </a:rPr>
            </a:br>
            <a:r>
              <a:rPr lang="en-US" sz="2200" b="1">
                <a:effectLst/>
                <a:latin typeface="Tahoma" panose="020B0604030504040204" pitchFamily="34" charset="0"/>
                <a:ea typeface="Tahoma" panose="020B0604030504040204" pitchFamily="34" charset="0"/>
                <a:cs typeface="Tahoma" panose="020B0604030504040204" pitchFamily="34" charset="0"/>
              </a:rPr>
              <a:t>CHUỖI CUNG ỨNG NGÀNH GỐM SỨ </a:t>
            </a:r>
            <a:br>
              <a:rPr lang="en-US" sz="2200" b="1">
                <a:effectLst/>
                <a:latin typeface="Tahoma" panose="020B0604030504040204" pitchFamily="34" charset="0"/>
                <a:ea typeface="Tahoma" panose="020B0604030504040204" pitchFamily="34" charset="0"/>
                <a:cs typeface="Tahoma" panose="020B0604030504040204" pitchFamily="34" charset="0"/>
              </a:rPr>
            </a:br>
            <a:r>
              <a:rPr lang="en-US" sz="2200" b="1">
                <a:effectLst/>
                <a:latin typeface="Tahoma" panose="020B0604030504040204" pitchFamily="34" charset="0"/>
                <a:ea typeface="Tahoma" panose="020B0604030504040204" pitchFamily="34" charset="0"/>
                <a:cs typeface="Tahoma" panose="020B0604030504040204" pitchFamily="34" charset="0"/>
              </a:rPr>
              <a:t>VIỆT NAM</a:t>
            </a:r>
            <a:endParaRPr lang="en-US" sz="2200">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 Placeholder 2">
            <a:extLst>
              <a:ext uri="{FF2B5EF4-FFF2-40B4-BE49-F238E27FC236}">
                <a16:creationId xmlns:a16="http://schemas.microsoft.com/office/drawing/2014/main" id="{E301D76E-59FD-5F9B-8746-903ADF495825}"/>
              </a:ext>
            </a:extLst>
          </p:cNvPr>
          <p:cNvSpPr>
            <a:spLocks noGrp="1"/>
          </p:cNvSpPr>
          <p:nvPr>
            <p:ph type="body" sz="quarter" idx="28"/>
          </p:nvPr>
        </p:nvSpPr>
        <p:spPr>
          <a:xfrm>
            <a:off x="1592400" y="4205986"/>
            <a:ext cx="2907881" cy="760288"/>
          </a:xfrm>
        </p:spPr>
        <p:txBody>
          <a:bodyPr/>
          <a:lstStyle/>
          <a:p>
            <a:r>
              <a:rPr lang="en-US" dirty="0" err="1">
                <a:latin typeface="Tahoma" panose="020B0604030504040204" pitchFamily="34" charset="0"/>
                <a:ea typeface="Tahoma" panose="020B0604030504040204" pitchFamily="34" charset="0"/>
                <a:cs typeface="Tahoma" panose="020B0604030504040204" pitchFamily="34" charset="0"/>
              </a:rPr>
              <a:t>Sử</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dụng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Reactjs</a:t>
            </a:r>
            <a:r>
              <a:rPr lang="en-US">
                <a:latin typeface="Tahoma" panose="020B0604030504040204" pitchFamily="34" charset="0"/>
                <a:ea typeface="Tahoma" panose="020B0604030504040204" pitchFamily="34" charset="0"/>
                <a:cs typeface="Tahoma" panose="020B0604030504040204" pitchFamily="34" charset="0"/>
              </a:rPr>
              <a:t>, Nodejs </a:t>
            </a:r>
            <a:r>
              <a:rPr lang="en-US" dirty="0" err="1">
                <a:latin typeface="Tahoma" panose="020B0604030504040204" pitchFamily="34" charset="0"/>
                <a:ea typeface="Tahoma" panose="020B0604030504040204" pitchFamily="34" charset="0"/>
                <a:cs typeface="Tahoma" panose="020B0604030504040204" pitchFamily="34" charset="0"/>
              </a:rPr>
              <a:t>và</a:t>
            </a:r>
            <a:r>
              <a:rPr lang="en-US" dirty="0">
                <a:latin typeface="Tahoma" panose="020B0604030504040204" pitchFamily="34" charset="0"/>
                <a:ea typeface="Tahoma" panose="020B0604030504040204" pitchFamily="34" charset="0"/>
                <a:cs typeface="Tahoma" panose="020B0604030504040204" pitchFamily="34" charset="0"/>
              </a:rPr>
              <a:t> MySQL</a:t>
            </a:r>
          </a:p>
        </p:txBody>
      </p:sp>
      <p:sp>
        <p:nvSpPr>
          <p:cNvPr id="4" name="Footer Placeholder 3">
            <a:extLst>
              <a:ext uri="{FF2B5EF4-FFF2-40B4-BE49-F238E27FC236}">
                <a16:creationId xmlns:a16="http://schemas.microsoft.com/office/drawing/2014/main" id="{E6D1F995-917F-BA2A-B3E9-92C1C77CF5B6}"/>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9">
            <a:extLst>
              <a:ext uri="{FF2B5EF4-FFF2-40B4-BE49-F238E27FC236}">
                <a16:creationId xmlns:a16="http://schemas.microsoft.com/office/drawing/2014/main" id="{1653E13A-750E-1637-7B8F-A010CB71C9C4}"/>
              </a:ext>
            </a:extLst>
          </p:cNvPr>
          <p:cNvSpPr txBox="1">
            <a:spLocks/>
          </p:cNvSpPr>
          <p:nvPr/>
        </p:nvSpPr>
        <p:spPr>
          <a:xfrm>
            <a:off x="11194169" y="6217920"/>
            <a:ext cx="45859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a:latin typeface="Tahoma" panose="020B0604030504040204" pitchFamily="34" charset="0"/>
                <a:ea typeface="Tahoma" panose="020B0604030504040204" pitchFamily="34" charset="0"/>
                <a:cs typeface="Tahoma" panose="020B0604030504040204" pitchFamily="34" charset="0"/>
              </a:rPr>
              <a:t>2</a:t>
            </a:r>
            <a:endParaRPr lang="en-US" altLang="zh-CN" sz="1200" dirty="0">
              <a:latin typeface="Tahoma" panose="020B0604030504040204" pitchFamily="34" charset="0"/>
              <a:ea typeface="Tahoma" panose="020B0604030504040204" pitchFamily="34" charset="0"/>
              <a:cs typeface="Tahoma" panose="020B0604030504040204" pitchFamily="34" charset="0"/>
            </a:endParaRPr>
          </a:p>
        </p:txBody>
      </p:sp>
      <p:pic>
        <p:nvPicPr>
          <p:cNvPr id="12" name="Picture 11" descr="A close-up of a potter's hands&#10;&#10;AI-generated content may be incorrect.">
            <a:extLst>
              <a:ext uri="{FF2B5EF4-FFF2-40B4-BE49-F238E27FC236}">
                <a16:creationId xmlns:a16="http://schemas.microsoft.com/office/drawing/2014/main" id="{5C38B707-EAFD-1097-E544-71E075F9451F}"/>
              </a:ext>
            </a:extLst>
          </p:cNvPr>
          <p:cNvPicPr>
            <a:picLocks noChangeAspect="1"/>
          </p:cNvPicPr>
          <p:nvPr/>
        </p:nvPicPr>
        <p:blipFill>
          <a:blip r:embed="rId2"/>
          <a:stretch>
            <a:fillRect/>
          </a:stretch>
        </p:blipFill>
        <p:spPr>
          <a:xfrm>
            <a:off x="7406095" y="2052726"/>
            <a:ext cx="3691822" cy="2461214"/>
          </a:xfrm>
          <a:prstGeom prst="rect">
            <a:avLst/>
          </a:prstGeom>
        </p:spPr>
      </p:pic>
    </p:spTree>
    <p:extLst>
      <p:ext uri="{BB962C8B-B14F-4D97-AF65-F5344CB8AC3E}">
        <p14:creationId xmlns:p14="http://schemas.microsoft.com/office/powerpoint/2010/main" val="4017958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6096000" y="3085158"/>
            <a:ext cx="5055698" cy="687683"/>
          </a:xfrm>
        </p:spPr>
        <p:txBody>
          <a:bodyPr/>
          <a:lstStyle/>
          <a:p>
            <a:r>
              <a:rPr lang="en-US" sz="5000">
                <a:latin typeface="Tahoma" panose="020B0604030504040204" pitchFamily="34" charset="0"/>
                <a:ea typeface="Tahoma" panose="020B0604030504040204" pitchFamily="34" charset="0"/>
                <a:cs typeface="Tahoma" panose="020B0604030504040204" pitchFamily="34" charset="0"/>
              </a:rPr>
              <a:t>Cảm ơn</a:t>
            </a:r>
            <a:endParaRPr lang="en-US" sz="5000" dirty="0">
              <a:latin typeface="Tahoma" panose="020B0604030504040204" pitchFamily="34" charset="0"/>
              <a:ea typeface="Tahoma" panose="020B0604030504040204" pitchFamily="34" charset="0"/>
              <a:cs typeface="Tahoma" panose="020B0604030504040204" pitchFamily="34" charset="0"/>
            </a:endParaRPr>
          </a:p>
        </p:txBody>
      </p:sp>
      <p:pic>
        <p:nvPicPr>
          <p:cNvPr id="14" name="Picture Placeholder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3" cstate="print">
            <a:extLst>
              <a:ext uri="{28A0092B-C50C-407E-A947-70E740481C1C}">
                <a14:useLocalDpi xmlns:a14="http://schemas.microsoft.com/office/drawing/2010/main"/>
              </a:ext>
            </a:extLst>
          </a:blip>
          <a:srcRect/>
          <a:stretch/>
        </p:blipFill>
        <p:spPr/>
      </p:pic>
      <p:pic>
        <p:nvPicPr>
          <p:cNvPr id="16" name="Picture Placeholder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4" cstate="print">
            <a:extLst>
              <a:ext uri="{28A0092B-C50C-407E-A947-70E740481C1C}">
                <a14:useLocalDpi xmlns:a14="http://schemas.microsoft.com/office/drawing/2010/main"/>
              </a:ext>
            </a:extLst>
          </a:blip>
          <a:srcRect/>
          <a:stretch/>
        </p:blipFill>
        <p:spPr>
          <a:xfrm>
            <a:off x="2781842" y="2550231"/>
            <a:ext cx="1465840" cy="1289394"/>
          </a:xfrm>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5" cstate="print">
            <a:extLst>
              <a:ext uri="{28A0092B-C50C-407E-A947-70E740481C1C}">
                <a14:useLocalDpi xmlns:a14="http://schemas.microsoft.com/office/drawing/2010/main"/>
              </a:ext>
            </a:extLst>
          </a:blip>
          <a:srcRect/>
          <a:stretch/>
        </p:blipFill>
        <p:spPr/>
      </p:pic>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6"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29279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6C0CA-C3F8-BA76-6A59-E411ECC4785D}"/>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979EE6F-60BB-B17E-2331-6DCEB189F42E}"/>
              </a:ext>
            </a:extLst>
          </p:cNvPr>
          <p:cNvSpPr>
            <a:spLocks noGrp="1"/>
          </p:cNvSpPr>
          <p:nvPr>
            <p:ph type="sldNum" sz="quarter" idx="12"/>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3</a:t>
            </a:r>
          </a:p>
        </p:txBody>
      </p:sp>
      <p:sp>
        <p:nvSpPr>
          <p:cNvPr id="7" name="TextBox 6">
            <a:extLst>
              <a:ext uri="{FF2B5EF4-FFF2-40B4-BE49-F238E27FC236}">
                <a16:creationId xmlns:a16="http://schemas.microsoft.com/office/drawing/2014/main" id="{DF86ADCB-D8BC-5375-4CF5-C222A128F060}"/>
              </a:ext>
            </a:extLst>
          </p:cNvPr>
          <p:cNvSpPr txBox="1"/>
          <p:nvPr/>
        </p:nvSpPr>
        <p:spPr>
          <a:xfrm>
            <a:off x="509365" y="918041"/>
            <a:ext cx="6950884" cy="4616648"/>
          </a:xfrm>
          <a:prstGeom prst="rect">
            <a:avLst/>
          </a:prstGeom>
          <a:noFill/>
        </p:spPr>
        <p:txBody>
          <a:bodyPr wrap="square">
            <a:spAutoFit/>
          </a:bodyPr>
          <a:lstStyle/>
          <a:p>
            <a:pPr algn="just">
              <a:lnSpc>
                <a:spcPct val="150000"/>
              </a:lnSpc>
            </a:pPr>
            <a:r>
              <a:rPr lang="en-US" sz="1800">
                <a:effectLst/>
                <a:latin typeface="Tahoma" panose="020B0604030504040204" pitchFamily="34" charset="0"/>
                <a:ea typeface="Tahoma" panose="020B0604030504040204" pitchFamily="34" charset="0"/>
                <a:cs typeface="Tahoma" panose="020B0604030504040204" pitchFamily="34" charset="0"/>
              </a:rPr>
              <a:t>Trong bối cảnh kinh tế số, ngành gốm sứ Việt Nam cần đổi mới quản lý chuỗi cung ứng để đáp ứng nhu cầu thị trường và nâng cao năng lực cạnh tranh. Việc xây dựng hệ thống quản lý chuỗi cung ứng trên nền tảng web sẽ giúp doanh nghiệp kiểm soát hiệu quả các khâu từ sản xuất, lưu trữ, phân phối đến bán hàng, đồng thời giảm chi phí, tăng minh bạch và tối ưu hiệu suất. Với đề tài “Xây dựng hệ thống quản lý chuỗi cung ứng ngành gốm sứ Việt Nam”, tôi lựa chọn các công nghệ Node.js, React.js, MySQL và MUI nhằm vận dụng kiến thức về phát triển phần mềm hiện đại, API, bảo mật và tối ưu hóa, đồng thời rèn luyện tư duy logic và kỹ năng giải quyết vấn đề.</a:t>
            </a:r>
            <a:endParaRPr lang="vi-VN" sz="1500">
              <a:latin typeface="Tahoma" panose="020B0604030504040204" pitchFamily="34" charset="0"/>
              <a:ea typeface="Tahoma" panose="020B0604030504040204" pitchFamily="34" charset="0"/>
              <a:cs typeface="Tahoma" panose="020B0604030504040204" pitchFamily="34" charset="0"/>
            </a:endParaRPr>
          </a:p>
        </p:txBody>
      </p:sp>
      <p:sp>
        <p:nvSpPr>
          <p:cNvPr id="8" name="Title 4">
            <a:extLst>
              <a:ext uri="{FF2B5EF4-FFF2-40B4-BE49-F238E27FC236}">
                <a16:creationId xmlns:a16="http://schemas.microsoft.com/office/drawing/2014/main" id="{DD67D020-2B03-BC96-1A68-02D2E1FE6CE5}"/>
              </a:ext>
            </a:extLst>
          </p:cNvPr>
          <p:cNvSpPr txBox="1">
            <a:spLocks/>
          </p:cNvSpPr>
          <p:nvPr/>
        </p:nvSpPr>
        <p:spPr>
          <a:xfrm>
            <a:off x="-386020" y="274955"/>
            <a:ext cx="3612776"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vi-VN" sz="3200" b="1">
                <a:latin typeface="Tahoma" panose="020B0604030504040204" pitchFamily="34" charset="0"/>
                <a:ea typeface="Tahoma" panose="020B0604030504040204" pitchFamily="34" charset="0"/>
                <a:cs typeface="Tahoma" panose="020B0604030504040204" pitchFamily="34" charset="0"/>
              </a:rPr>
              <a:t>Giới thiệu</a:t>
            </a:r>
          </a:p>
        </p:txBody>
      </p:sp>
      <p:pic>
        <p:nvPicPr>
          <p:cNvPr id="4" name="Picture 3">
            <a:extLst>
              <a:ext uri="{FF2B5EF4-FFF2-40B4-BE49-F238E27FC236}">
                <a16:creationId xmlns:a16="http://schemas.microsoft.com/office/drawing/2014/main" id="{B3ED7BDD-F040-9307-FDD5-E578F30D3AA2}"/>
              </a:ext>
            </a:extLst>
          </p:cNvPr>
          <p:cNvPicPr>
            <a:picLocks noChangeAspect="1"/>
          </p:cNvPicPr>
          <p:nvPr/>
        </p:nvPicPr>
        <p:blipFill>
          <a:blip r:embed="rId2"/>
          <a:stretch>
            <a:fillRect/>
          </a:stretch>
        </p:blipFill>
        <p:spPr>
          <a:xfrm>
            <a:off x="8629742" y="2926837"/>
            <a:ext cx="1332346" cy="1332346"/>
          </a:xfrm>
          <a:prstGeom prst="rect">
            <a:avLst/>
          </a:prstGeom>
        </p:spPr>
      </p:pic>
      <p:pic>
        <p:nvPicPr>
          <p:cNvPr id="11" name="Picture 10">
            <a:extLst>
              <a:ext uri="{FF2B5EF4-FFF2-40B4-BE49-F238E27FC236}">
                <a16:creationId xmlns:a16="http://schemas.microsoft.com/office/drawing/2014/main" id="{7E9CB248-381F-8E45-A263-4262DAF822E1}"/>
              </a:ext>
            </a:extLst>
          </p:cNvPr>
          <p:cNvPicPr>
            <a:picLocks noChangeAspect="1"/>
          </p:cNvPicPr>
          <p:nvPr/>
        </p:nvPicPr>
        <p:blipFill>
          <a:blip r:embed="rId3"/>
          <a:stretch>
            <a:fillRect/>
          </a:stretch>
        </p:blipFill>
        <p:spPr>
          <a:xfrm>
            <a:off x="9565826" y="4708658"/>
            <a:ext cx="1466567" cy="1466567"/>
          </a:xfrm>
          <a:prstGeom prst="rect">
            <a:avLst/>
          </a:prstGeom>
        </p:spPr>
      </p:pic>
      <p:pic>
        <p:nvPicPr>
          <p:cNvPr id="6" name="Picture 5" descr="A hand touching a brown vase&#10;&#10;AI-generated content may be incorrect.">
            <a:extLst>
              <a:ext uri="{FF2B5EF4-FFF2-40B4-BE49-F238E27FC236}">
                <a16:creationId xmlns:a16="http://schemas.microsoft.com/office/drawing/2014/main" id="{5F2DEF40-8976-6001-D17D-55C6F4AF2D93}"/>
              </a:ext>
            </a:extLst>
          </p:cNvPr>
          <p:cNvPicPr>
            <a:picLocks noChangeAspect="1"/>
          </p:cNvPicPr>
          <p:nvPr/>
        </p:nvPicPr>
        <p:blipFill>
          <a:blip r:embed="rId4"/>
          <a:stretch>
            <a:fillRect/>
          </a:stretch>
        </p:blipFill>
        <p:spPr>
          <a:xfrm>
            <a:off x="9366733" y="653611"/>
            <a:ext cx="1864754" cy="1864754"/>
          </a:xfrm>
          <a:prstGeom prst="rect">
            <a:avLst/>
          </a:prstGeom>
        </p:spPr>
      </p:pic>
      <p:pic>
        <p:nvPicPr>
          <p:cNvPr id="12" name="Picture 11" descr="A logo with a dolphin&#10;&#10;AI-generated content may be incorrect.">
            <a:extLst>
              <a:ext uri="{FF2B5EF4-FFF2-40B4-BE49-F238E27FC236}">
                <a16:creationId xmlns:a16="http://schemas.microsoft.com/office/drawing/2014/main" id="{BE7F7983-1CF9-E363-0EE2-529A7384B574}"/>
              </a:ext>
            </a:extLst>
          </p:cNvPr>
          <p:cNvPicPr>
            <a:picLocks noChangeAspect="1"/>
          </p:cNvPicPr>
          <p:nvPr/>
        </p:nvPicPr>
        <p:blipFill>
          <a:blip r:embed="rId5"/>
          <a:stretch>
            <a:fillRect/>
          </a:stretch>
        </p:blipFill>
        <p:spPr>
          <a:xfrm>
            <a:off x="7575791" y="4458970"/>
            <a:ext cx="1758950" cy="1758950"/>
          </a:xfrm>
          <a:prstGeom prst="rect">
            <a:avLst/>
          </a:prstGeom>
        </p:spPr>
      </p:pic>
      <p:sp>
        <p:nvSpPr>
          <p:cNvPr id="13" name="Footer Placeholder 3">
            <a:extLst>
              <a:ext uri="{FF2B5EF4-FFF2-40B4-BE49-F238E27FC236}">
                <a16:creationId xmlns:a16="http://schemas.microsoft.com/office/drawing/2014/main" id="{E43AFFA2-AD79-851F-C643-6A3E9E47AB71}"/>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0640082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68A3BC-65F6-15EA-B069-ED5FFA1AAA01}"/>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992E6440-47C0-CE61-EE82-0F8937D1AB4E}"/>
              </a:ext>
            </a:extLst>
          </p:cNvPr>
          <p:cNvSpPr>
            <a:spLocks noGrp="1"/>
          </p:cNvSpPr>
          <p:nvPr>
            <p:ph type="title"/>
          </p:nvPr>
        </p:nvSpPr>
        <p:spPr>
          <a:xfrm>
            <a:off x="6095999" y="1510439"/>
            <a:ext cx="5508459" cy="1688906"/>
          </a:xfrm>
        </p:spPr>
        <p:txBody>
          <a:bodyPr/>
          <a:lstStyle/>
          <a:p>
            <a:r>
              <a:rPr lang="en-US" sz="3600">
                <a:latin typeface="Tahoma" panose="020B0604030504040204" pitchFamily="34" charset="0"/>
                <a:ea typeface="Tahoma" panose="020B0604030504040204" pitchFamily="34" charset="0"/>
                <a:cs typeface="Tahoma" panose="020B0604030504040204" pitchFamily="34" charset="0"/>
              </a:rPr>
              <a:t>1. CƠ SỞ LÝ THUYẾT</a:t>
            </a:r>
            <a:endParaRPr lang="en-US" sz="3600" dirty="0">
              <a:latin typeface="Tahoma" panose="020B0604030504040204" pitchFamily="34" charset="0"/>
              <a:ea typeface="Tahoma" panose="020B0604030504040204" pitchFamily="34" charset="0"/>
              <a:cs typeface="Tahoma" panose="020B0604030504040204" pitchFamily="34" charset="0"/>
            </a:endParaRPr>
          </a:p>
        </p:txBody>
      </p:sp>
      <p:sp>
        <p:nvSpPr>
          <p:cNvPr id="11" name="Text Placeholder 10">
            <a:extLst>
              <a:ext uri="{FF2B5EF4-FFF2-40B4-BE49-F238E27FC236}">
                <a16:creationId xmlns:a16="http://schemas.microsoft.com/office/drawing/2014/main" id="{82A13899-3C03-3F6B-89DF-2292E8FC30C0}"/>
              </a:ext>
            </a:extLst>
          </p:cNvPr>
          <p:cNvSpPr>
            <a:spLocks noGrp="1"/>
          </p:cNvSpPr>
          <p:nvPr>
            <p:ph type="body" sz="quarter" idx="29"/>
          </p:nvPr>
        </p:nvSpPr>
        <p:spPr>
          <a:xfrm>
            <a:off x="6705599" y="3321423"/>
            <a:ext cx="3532095" cy="1637961"/>
          </a:xfrm>
        </p:spPr>
        <p:txBody>
          <a:bodyPr/>
          <a:lstStyle/>
          <a:p>
            <a:r>
              <a:rPr lang="en-US">
                <a:latin typeface="Tahoma" panose="020B0604030504040204" pitchFamily="34" charset="0"/>
                <a:ea typeface="Tahoma" panose="020B0604030504040204" pitchFamily="34" charset="0"/>
                <a:cs typeface="Tahoma" panose="020B0604030504040204" pitchFamily="34" charset="0"/>
              </a:rPr>
              <a:t>Reactjs, Nodejs, Mysql</a:t>
            </a:r>
            <a:endParaRPr lang="en-US" dirty="0">
              <a:latin typeface="Tahoma" panose="020B0604030504040204" pitchFamily="34" charset="0"/>
              <a:ea typeface="Tahoma" panose="020B0604030504040204" pitchFamily="34" charset="0"/>
              <a:cs typeface="Tahoma" panose="020B0604030504040204" pitchFamily="34" charset="0"/>
            </a:endParaRPr>
          </a:p>
          <a:p>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5" name="Slide Number Placeholder 4">
            <a:extLst>
              <a:ext uri="{FF2B5EF4-FFF2-40B4-BE49-F238E27FC236}">
                <a16:creationId xmlns:a16="http://schemas.microsoft.com/office/drawing/2014/main" id="{5CF448FB-88BC-C189-CC44-587FB976AF93}"/>
              </a:ext>
            </a:extLst>
          </p:cNvPr>
          <p:cNvSpPr>
            <a:spLocks noGrp="1"/>
          </p:cNvSpPr>
          <p:nvPr>
            <p:ph type="sldNum" sz="quarter" idx="31"/>
          </p:nvPr>
        </p:nvSpPr>
        <p:spPr/>
        <p:txBody>
          <a:bodyPr/>
          <a:lstStyle/>
          <a:p>
            <a:r>
              <a:rPr lang="en-US" altLang="zh-CN">
                <a:latin typeface="Tahoma" panose="020B0604030504040204" pitchFamily="34" charset="0"/>
                <a:ea typeface="Tahoma" panose="020B0604030504040204" pitchFamily="34" charset="0"/>
                <a:cs typeface="Tahoma" panose="020B0604030504040204" pitchFamily="34" charset="0"/>
              </a:rPr>
              <a:t>4</a:t>
            </a:r>
            <a:endParaRPr lang="en-US" altLang="zh-CN" noProof="0" dirty="0">
              <a:latin typeface="Tahoma" panose="020B0604030504040204" pitchFamily="34" charset="0"/>
              <a:ea typeface="Tahoma" panose="020B0604030504040204" pitchFamily="34" charset="0"/>
              <a:cs typeface="Tahoma" panose="020B0604030504040204" pitchFamily="34" charset="0"/>
            </a:endParaRPr>
          </a:p>
        </p:txBody>
      </p:sp>
      <p:sp>
        <p:nvSpPr>
          <p:cNvPr id="2" name="Footer Placeholder 3">
            <a:extLst>
              <a:ext uri="{FF2B5EF4-FFF2-40B4-BE49-F238E27FC236}">
                <a16:creationId xmlns:a16="http://schemas.microsoft.com/office/drawing/2014/main" id="{3A997513-65CD-A369-B94B-B490FB5CD49E}"/>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3343726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206FF18-1433-8608-5014-4F43547C94E8}"/>
              </a:ext>
            </a:extLst>
          </p:cNvPr>
          <p:cNvSpPr>
            <a:spLocks noGrp="1"/>
          </p:cNvSpPr>
          <p:nvPr>
            <p:ph type="sldNum" sz="quarter" idx="12"/>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5</a:t>
            </a:r>
          </a:p>
        </p:txBody>
      </p:sp>
      <p:sp>
        <p:nvSpPr>
          <p:cNvPr id="7" name="TextBox 6">
            <a:extLst>
              <a:ext uri="{FF2B5EF4-FFF2-40B4-BE49-F238E27FC236}">
                <a16:creationId xmlns:a16="http://schemas.microsoft.com/office/drawing/2014/main" id="{8C888474-6ABC-039D-A46A-3C9C1F192820}"/>
              </a:ext>
            </a:extLst>
          </p:cNvPr>
          <p:cNvSpPr txBox="1"/>
          <p:nvPr/>
        </p:nvSpPr>
        <p:spPr>
          <a:xfrm>
            <a:off x="481262" y="918041"/>
            <a:ext cx="7826543" cy="3046988"/>
          </a:xfrm>
          <a:prstGeom prst="rect">
            <a:avLst/>
          </a:prstGeom>
          <a:noFill/>
        </p:spPr>
        <p:txBody>
          <a:bodyPr wrap="square">
            <a:spAutoFit/>
          </a:bodyPr>
          <a:lstStyle/>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1.1 Khái niệm về chuỗi cung ứng</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Chuỗi cung ứng gốm sứ bao gồm toàn bộ hoạt động từ cung ứng nguyên liệu, sản xuất, tồn kho, phân phối đến tiêu thụ. Quản lý chuỗi cung ứng nhằm điều phối dòng nguyên liệu, sản phẩm, thông tin và tài chính hiệu quả. Các mô hình thường áp dụng: SCOR (hoạch định, cung ứng, sản xuất, phân phối, hoàn trả), mô hình thực thể – liên kết – dòng chảy, và chuỗi giá trị Porter.</a:t>
            </a:r>
          </a:p>
        </p:txBody>
      </p:sp>
      <p:sp>
        <p:nvSpPr>
          <p:cNvPr id="8" name="Title 4">
            <a:extLst>
              <a:ext uri="{FF2B5EF4-FFF2-40B4-BE49-F238E27FC236}">
                <a16:creationId xmlns:a16="http://schemas.microsoft.com/office/drawing/2014/main" id="{E8692DE4-9083-065C-D861-277B3C5014E7}"/>
              </a:ext>
            </a:extLst>
          </p:cNvPr>
          <p:cNvSpPr txBox="1">
            <a:spLocks/>
          </p:cNvSpPr>
          <p:nvPr/>
        </p:nvSpPr>
        <p:spPr>
          <a:xfrm>
            <a:off x="0" y="274955"/>
            <a:ext cx="5040406"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en-US" sz="3000">
                <a:latin typeface="Tahoma" panose="020B0604030504040204" pitchFamily="34" charset="0"/>
                <a:ea typeface="Tahoma" panose="020B0604030504040204" pitchFamily="34" charset="0"/>
                <a:cs typeface="Tahoma" panose="020B0604030504040204" pitchFamily="34" charset="0"/>
              </a:rPr>
              <a:t>1. CƠ SỞ LÝ THUYẾT</a:t>
            </a: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3" name="Footer Placeholder 3">
            <a:extLst>
              <a:ext uri="{FF2B5EF4-FFF2-40B4-BE49-F238E27FC236}">
                <a16:creationId xmlns:a16="http://schemas.microsoft.com/office/drawing/2014/main" id="{36DEAB10-227C-D9DA-758E-47C74F1DDB08}"/>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pic>
        <p:nvPicPr>
          <p:cNvPr id="10" name="Picture 9" descr="A hand touching a brown vase&#10;&#10;AI-generated content may be incorrect.">
            <a:extLst>
              <a:ext uri="{FF2B5EF4-FFF2-40B4-BE49-F238E27FC236}">
                <a16:creationId xmlns:a16="http://schemas.microsoft.com/office/drawing/2014/main" id="{D4DD405D-192C-D13B-CCD7-7DA162DFC56F}"/>
              </a:ext>
            </a:extLst>
          </p:cNvPr>
          <p:cNvPicPr>
            <a:picLocks noChangeAspect="1"/>
          </p:cNvPicPr>
          <p:nvPr/>
        </p:nvPicPr>
        <p:blipFill>
          <a:blip r:embed="rId2"/>
          <a:stretch>
            <a:fillRect/>
          </a:stretch>
        </p:blipFill>
        <p:spPr>
          <a:xfrm>
            <a:off x="8528355" y="2967024"/>
            <a:ext cx="2038045" cy="2038045"/>
          </a:xfrm>
          <a:prstGeom prst="rect">
            <a:avLst/>
          </a:prstGeom>
        </p:spPr>
      </p:pic>
    </p:spTree>
    <p:extLst>
      <p:ext uri="{BB962C8B-B14F-4D97-AF65-F5344CB8AC3E}">
        <p14:creationId xmlns:p14="http://schemas.microsoft.com/office/powerpoint/2010/main" val="3558508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206FF18-1433-8608-5014-4F43547C94E8}"/>
              </a:ext>
            </a:extLst>
          </p:cNvPr>
          <p:cNvSpPr>
            <a:spLocks noGrp="1"/>
          </p:cNvSpPr>
          <p:nvPr>
            <p:ph type="sldNum" sz="quarter" idx="12"/>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6</a:t>
            </a:r>
          </a:p>
        </p:txBody>
      </p:sp>
      <p:sp>
        <p:nvSpPr>
          <p:cNvPr id="7" name="TextBox 6">
            <a:extLst>
              <a:ext uri="{FF2B5EF4-FFF2-40B4-BE49-F238E27FC236}">
                <a16:creationId xmlns:a16="http://schemas.microsoft.com/office/drawing/2014/main" id="{8C888474-6ABC-039D-A46A-3C9C1F192820}"/>
              </a:ext>
            </a:extLst>
          </p:cNvPr>
          <p:cNvSpPr txBox="1"/>
          <p:nvPr/>
        </p:nvSpPr>
        <p:spPr>
          <a:xfrm>
            <a:off x="454554" y="933287"/>
            <a:ext cx="8328500" cy="4390946"/>
          </a:xfrm>
          <a:prstGeom prst="rect">
            <a:avLst/>
          </a:prstGeom>
          <a:noFill/>
        </p:spPr>
        <p:txBody>
          <a:bodyPr wrap="square">
            <a:spAutoFit/>
          </a:bodyPr>
          <a:lstStyle/>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1.2 Khái niệm ReactJS</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Thư viện JavaScript mã nguồn mở do Facebook phát triển, dùng để xây dựng giao diện người dùng (UI).</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Ưu điểm:</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Tổ chức theo component tái sử dụng, dễ bảo trì.</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Virtual DOM giúp giao diện mượt, hiệu suất cao.</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Tích hợp tốt với thư viện khác, hỗ trợ ứng dụng web hiện đại.</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Ứng dụng trong hệ thống gốm sứ: Xây dựng giao diện quản lý chuỗi cung ứng trực quan (quản lý nguyên liệu, sản xuất, tồn kho, phân phối, bán hàng).</a:t>
            </a:r>
          </a:p>
        </p:txBody>
      </p:sp>
      <p:sp>
        <p:nvSpPr>
          <p:cNvPr id="8" name="Title 4">
            <a:extLst>
              <a:ext uri="{FF2B5EF4-FFF2-40B4-BE49-F238E27FC236}">
                <a16:creationId xmlns:a16="http://schemas.microsoft.com/office/drawing/2014/main" id="{E8692DE4-9083-065C-D861-277B3C5014E7}"/>
              </a:ext>
            </a:extLst>
          </p:cNvPr>
          <p:cNvSpPr txBox="1">
            <a:spLocks/>
          </p:cNvSpPr>
          <p:nvPr/>
        </p:nvSpPr>
        <p:spPr>
          <a:xfrm>
            <a:off x="131057" y="290201"/>
            <a:ext cx="4740442"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en-US" sz="3000">
                <a:latin typeface="Tahoma" panose="020B0604030504040204" pitchFamily="34" charset="0"/>
                <a:ea typeface="Tahoma" panose="020B0604030504040204" pitchFamily="34" charset="0"/>
                <a:cs typeface="Tahoma" panose="020B0604030504040204" pitchFamily="34" charset="0"/>
              </a:rPr>
              <a:t>1. CƠ SỞ LÝ THUYẾT</a:t>
            </a: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3" name="Footer Placeholder 3">
            <a:extLst>
              <a:ext uri="{FF2B5EF4-FFF2-40B4-BE49-F238E27FC236}">
                <a16:creationId xmlns:a16="http://schemas.microsoft.com/office/drawing/2014/main" id="{36DEAB10-227C-D9DA-758E-47C74F1DDB08}"/>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a:t>
            </a:r>
            <a:r>
              <a:rPr lang="en-US" sz="800">
                <a:latin typeface="Tahoma" panose="020B0604030504040204" pitchFamily="34" charset="0"/>
                <a:ea typeface="Tahoma" panose="020B0604030504040204" pitchFamily="34" charset="0"/>
                <a:cs typeface="Tahoma" panose="020B0604030504040204" pitchFamily="34" charset="0"/>
              </a:rPr>
              <a:t> </a:t>
            </a:r>
            <a:r>
              <a:rPr lang="en-US" sz="800" b="1">
                <a:effectLst/>
                <a:latin typeface="Tahoma" panose="020B0604030504040204" pitchFamily="34" charset="0"/>
                <a:ea typeface="Tahoma" panose="020B0604030504040204" pitchFamily="34" charset="0"/>
                <a:cs typeface="Tahoma" panose="020B0604030504040204" pitchFamily="34" charset="0"/>
              </a:rPr>
              <a:t>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pic>
        <p:nvPicPr>
          <p:cNvPr id="6" name="Picture 5" descr="A blue and black symbol&#10;&#10;AI-generated content may be incorrect.">
            <a:extLst>
              <a:ext uri="{FF2B5EF4-FFF2-40B4-BE49-F238E27FC236}">
                <a16:creationId xmlns:a16="http://schemas.microsoft.com/office/drawing/2014/main" id="{D452FFE5-6745-B5D5-5481-56E7D1A8BB0F}"/>
              </a:ext>
            </a:extLst>
          </p:cNvPr>
          <p:cNvPicPr>
            <a:picLocks noChangeAspect="1"/>
          </p:cNvPicPr>
          <p:nvPr/>
        </p:nvPicPr>
        <p:blipFill>
          <a:blip r:embed="rId2"/>
          <a:stretch>
            <a:fillRect/>
          </a:stretch>
        </p:blipFill>
        <p:spPr>
          <a:xfrm>
            <a:off x="9106551" y="3347259"/>
            <a:ext cx="1987233" cy="1987233"/>
          </a:xfrm>
          <a:prstGeom prst="rect">
            <a:avLst/>
          </a:prstGeom>
        </p:spPr>
      </p:pic>
    </p:spTree>
    <p:extLst>
      <p:ext uri="{BB962C8B-B14F-4D97-AF65-F5344CB8AC3E}">
        <p14:creationId xmlns:p14="http://schemas.microsoft.com/office/powerpoint/2010/main" val="39970428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A2725A-AB53-E350-9AE7-70ACC469EABD}"/>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3E834DB-3F1A-8B5C-A5A1-645E09ED42B1}"/>
              </a:ext>
            </a:extLst>
          </p:cNvPr>
          <p:cNvSpPr>
            <a:spLocks noGrp="1"/>
          </p:cNvSpPr>
          <p:nvPr>
            <p:ph type="sldNum" sz="quarter" idx="12"/>
          </p:nvPr>
        </p:nvSpPr>
        <p:spPr>
          <a:xfrm>
            <a:off x="11194169" y="6217920"/>
            <a:ext cx="558866" cy="365125"/>
          </a:xfrm>
        </p:spPr>
        <p:txBody>
          <a:bodyPr/>
          <a:lstStyle/>
          <a:p>
            <a:r>
              <a:rPr lang="en-US">
                <a:latin typeface="Tahoma" panose="020B0604030504040204" pitchFamily="34" charset="0"/>
                <a:ea typeface="Tahoma" panose="020B0604030504040204" pitchFamily="34" charset="0"/>
                <a:cs typeface="Tahoma" panose="020B0604030504040204" pitchFamily="34" charset="0"/>
              </a:rPr>
              <a:t>7</a:t>
            </a:r>
          </a:p>
        </p:txBody>
      </p:sp>
      <p:sp>
        <p:nvSpPr>
          <p:cNvPr id="7" name="TextBox 6">
            <a:extLst>
              <a:ext uri="{FF2B5EF4-FFF2-40B4-BE49-F238E27FC236}">
                <a16:creationId xmlns:a16="http://schemas.microsoft.com/office/drawing/2014/main" id="{F18D9574-09D5-E7AB-7E22-D0A4DD5FE70B}"/>
              </a:ext>
            </a:extLst>
          </p:cNvPr>
          <p:cNvSpPr txBox="1"/>
          <p:nvPr/>
        </p:nvSpPr>
        <p:spPr>
          <a:xfrm>
            <a:off x="547437" y="918041"/>
            <a:ext cx="10432268" cy="5124480"/>
          </a:xfrm>
          <a:prstGeom prst="rect">
            <a:avLst/>
          </a:prstGeom>
          <a:noFill/>
        </p:spPr>
        <p:txBody>
          <a:bodyPr wrap="square">
            <a:spAutoFit/>
          </a:bodyPr>
          <a:lstStyle/>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1.3 Khái niệm Node.js &amp; Express</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Nền tảng chạy JavaScript trên server, tối ưu hiệu suất và xử lý không đồng bộ.</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Ưu điểm:</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Xử lý nhiều yêu cầu đồng thời (Asynchronous I/O).</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Một ngôn ngữ cho cả frontend &amp; backend.</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Hệ sinh thái npm phong phú.</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Ứng dụng trong hệ thống gốm sứ:</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Xây dựng API RESTful kết nối dữ liệu sản xuất – phân phối – tiêu thụ.</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Quản lý dữ liệu nguyên liệu, đơn hàng, tồn kho.</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Hỗ trợ bảo mật và xác thực với JWT.</a:t>
            </a:r>
          </a:p>
        </p:txBody>
      </p:sp>
      <p:sp>
        <p:nvSpPr>
          <p:cNvPr id="8" name="Title 4">
            <a:extLst>
              <a:ext uri="{FF2B5EF4-FFF2-40B4-BE49-F238E27FC236}">
                <a16:creationId xmlns:a16="http://schemas.microsoft.com/office/drawing/2014/main" id="{CCB545E5-5910-73D4-7DE9-54713FCCFA23}"/>
              </a:ext>
            </a:extLst>
          </p:cNvPr>
          <p:cNvSpPr txBox="1">
            <a:spLocks/>
          </p:cNvSpPr>
          <p:nvPr/>
        </p:nvSpPr>
        <p:spPr>
          <a:xfrm>
            <a:off x="331694" y="274955"/>
            <a:ext cx="4402732"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en-US" sz="3000">
                <a:latin typeface="Tahoma" panose="020B0604030504040204" pitchFamily="34" charset="0"/>
                <a:ea typeface="Tahoma" panose="020B0604030504040204" pitchFamily="34" charset="0"/>
                <a:cs typeface="Tahoma" panose="020B0604030504040204" pitchFamily="34" charset="0"/>
              </a:rPr>
              <a:t>1. CƠ SỞ LÝ THUYẾT</a:t>
            </a: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3" name="Footer Placeholder 3">
            <a:extLst>
              <a:ext uri="{FF2B5EF4-FFF2-40B4-BE49-F238E27FC236}">
                <a16:creationId xmlns:a16="http://schemas.microsoft.com/office/drawing/2014/main" id="{07F39A1F-C1C6-7A1D-3882-EAA6DE3FDF96}"/>
              </a:ext>
            </a:extLst>
          </p:cNvPr>
          <p:cNvSpPr txBox="1">
            <a:spLocks/>
          </p:cNvSpPr>
          <p:nvPr/>
        </p:nvSpPr>
        <p:spPr>
          <a:xfrm>
            <a:off x="-544069" y="6537325"/>
            <a:ext cx="6407442"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pic>
        <p:nvPicPr>
          <p:cNvPr id="6" name="Picture 5" descr="A green and black logo&#10;&#10;AI-generated content may be incorrect.">
            <a:extLst>
              <a:ext uri="{FF2B5EF4-FFF2-40B4-BE49-F238E27FC236}">
                <a16:creationId xmlns:a16="http://schemas.microsoft.com/office/drawing/2014/main" id="{84CDD6C5-9A2C-1899-AD32-0E1254B98C2A}"/>
              </a:ext>
            </a:extLst>
          </p:cNvPr>
          <p:cNvPicPr>
            <a:picLocks noChangeAspect="1"/>
          </p:cNvPicPr>
          <p:nvPr/>
        </p:nvPicPr>
        <p:blipFill>
          <a:blip r:embed="rId2"/>
          <a:stretch>
            <a:fillRect/>
          </a:stretch>
        </p:blipFill>
        <p:spPr>
          <a:xfrm>
            <a:off x="8911224" y="2708786"/>
            <a:ext cx="2282945" cy="2172200"/>
          </a:xfrm>
          <a:prstGeom prst="rect">
            <a:avLst/>
          </a:prstGeom>
        </p:spPr>
      </p:pic>
    </p:spTree>
    <p:extLst>
      <p:ext uri="{BB962C8B-B14F-4D97-AF65-F5344CB8AC3E}">
        <p14:creationId xmlns:p14="http://schemas.microsoft.com/office/powerpoint/2010/main" val="1028779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45830-AB7E-7FFC-AEB0-A00511AD3B56}"/>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0575067-90B7-4793-0E8E-08D2D929A0BD}"/>
              </a:ext>
            </a:extLst>
          </p:cNvPr>
          <p:cNvSpPr>
            <a:spLocks noGrp="1"/>
          </p:cNvSpPr>
          <p:nvPr>
            <p:ph type="sldNum" sz="quarter" idx="12"/>
          </p:nvPr>
        </p:nvSpPr>
        <p:spPr/>
        <p:txBody>
          <a:bodyPr/>
          <a:lstStyle/>
          <a:p>
            <a:r>
              <a:rPr lang="en-US">
                <a:latin typeface="Tahoma" panose="020B0604030504040204" pitchFamily="34" charset="0"/>
                <a:ea typeface="Tahoma" panose="020B0604030504040204" pitchFamily="34" charset="0"/>
                <a:cs typeface="Tahoma" panose="020B0604030504040204" pitchFamily="34" charset="0"/>
              </a:rPr>
              <a:t>8</a:t>
            </a:r>
          </a:p>
        </p:txBody>
      </p:sp>
      <p:sp>
        <p:nvSpPr>
          <p:cNvPr id="7" name="TextBox 6">
            <a:extLst>
              <a:ext uri="{FF2B5EF4-FFF2-40B4-BE49-F238E27FC236}">
                <a16:creationId xmlns:a16="http://schemas.microsoft.com/office/drawing/2014/main" id="{348E5710-E9F4-AC1F-30D3-F014F253E094}"/>
              </a:ext>
            </a:extLst>
          </p:cNvPr>
          <p:cNvSpPr txBox="1"/>
          <p:nvPr/>
        </p:nvSpPr>
        <p:spPr>
          <a:xfrm>
            <a:off x="511936" y="918041"/>
            <a:ext cx="8758396" cy="5021888"/>
          </a:xfrm>
          <a:prstGeom prst="rect">
            <a:avLst/>
          </a:prstGeom>
          <a:noFill/>
        </p:spPr>
        <p:txBody>
          <a:bodyPr wrap="square">
            <a:spAutoFit/>
          </a:bodyPr>
          <a:lstStyle/>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1.4 Khái niệm MySQL</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Hệ quản trị cơ sở dữ liệu quan hệ (RDBMS) mã nguồn mở, phổ biến cho ứng dụng web.</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Ưu điểm:</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Hiệu năng cao, dễ triển khai.</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Bảo mật tốt, cộng đồng hỗ trợ lớn.</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Ứng dụng trong hệ thống gốm sứ:</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Lưu trữ thông tin nguyên liệu, quy trình sản xuất, tồn kho.</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Quản lý đơn hàng, phân phối, xuất nhập hàng.</a:t>
            </a:r>
          </a:p>
          <a:p>
            <a:pPr>
              <a:lnSpc>
                <a:spcPct val="150000"/>
              </a:lnSpc>
              <a:spcAft>
                <a:spcPts val="800"/>
              </a:spcAft>
            </a:pPr>
            <a:r>
              <a:rPr lang="en-US" sz="1800" kern="100">
                <a:effectLst/>
                <a:latin typeface="Tahoma" panose="020B0604030504040204" pitchFamily="34" charset="0"/>
                <a:ea typeface="Tahoma" panose="020B0604030504040204" pitchFamily="34" charset="0"/>
                <a:cs typeface="Tahoma" panose="020B0604030504040204" pitchFamily="34" charset="0"/>
              </a:rPr>
              <a:t>- Hỗ trợ tìm kiếm, thống kê và báo cáo dữ liệu chuỗi cung ứng.</a:t>
            </a:r>
          </a:p>
        </p:txBody>
      </p:sp>
      <p:sp>
        <p:nvSpPr>
          <p:cNvPr id="8" name="Title 4">
            <a:extLst>
              <a:ext uri="{FF2B5EF4-FFF2-40B4-BE49-F238E27FC236}">
                <a16:creationId xmlns:a16="http://schemas.microsoft.com/office/drawing/2014/main" id="{0C4E6554-2EA9-7180-5D05-33661093DAFE}"/>
              </a:ext>
            </a:extLst>
          </p:cNvPr>
          <p:cNvSpPr txBox="1">
            <a:spLocks/>
          </p:cNvSpPr>
          <p:nvPr/>
        </p:nvSpPr>
        <p:spPr>
          <a:xfrm>
            <a:off x="331693" y="274955"/>
            <a:ext cx="4276402" cy="64308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accent6"/>
                </a:solidFill>
                <a:latin typeface="+mj-lt"/>
                <a:ea typeface="+mj-ea"/>
                <a:cs typeface="+mj-cs"/>
              </a:defRPr>
            </a:lvl1pPr>
          </a:lstStyle>
          <a:p>
            <a:r>
              <a:rPr lang="en-US" sz="3000">
                <a:latin typeface="Tahoma" panose="020B0604030504040204" pitchFamily="34" charset="0"/>
                <a:ea typeface="Tahoma" panose="020B0604030504040204" pitchFamily="34" charset="0"/>
                <a:cs typeface="Tahoma" panose="020B0604030504040204" pitchFamily="34" charset="0"/>
              </a:rPr>
              <a:t>1. CƠ SỞ LÝ THUYẾT</a:t>
            </a: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3" name="Footer Placeholder 3">
            <a:extLst>
              <a:ext uri="{FF2B5EF4-FFF2-40B4-BE49-F238E27FC236}">
                <a16:creationId xmlns:a16="http://schemas.microsoft.com/office/drawing/2014/main" id="{24F774B5-C79E-C2AE-F97C-D8F6F9BE87CC}"/>
              </a:ext>
            </a:extLst>
          </p:cNvPr>
          <p:cNvSpPr txBox="1">
            <a:spLocks/>
          </p:cNvSpPr>
          <p:nvPr/>
        </p:nvSpPr>
        <p:spPr>
          <a:xfrm>
            <a:off x="-544069" y="6537325"/>
            <a:ext cx="5257793" cy="365125"/>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15000"/>
              </a:lnSpc>
            </a:pPr>
            <a:r>
              <a:rPr lang="en-US" sz="800" b="1">
                <a:effectLst/>
                <a:latin typeface="Tahoma" panose="020B0604030504040204" pitchFamily="34" charset="0"/>
                <a:ea typeface="Tahoma" panose="020B0604030504040204" pitchFamily="34" charset="0"/>
                <a:cs typeface="Tahoma" panose="020B0604030504040204" pitchFamily="34" charset="0"/>
              </a:rPr>
              <a:t>XÂY DỰNG HỆ THỐNG QUẢN LÝ CHUỖI CUNG ỨNG NGÀNH GỐM SỨ VIỆT NAM</a:t>
            </a:r>
            <a:endParaRPr lang="en-US" sz="800">
              <a:effectLst/>
              <a:latin typeface="Tahoma" panose="020B0604030504040204" pitchFamily="34" charset="0"/>
              <a:ea typeface="Tahoma" panose="020B0604030504040204" pitchFamily="34" charset="0"/>
              <a:cs typeface="Tahoma" panose="020B0604030504040204" pitchFamily="34" charset="0"/>
            </a:endParaRPr>
          </a:p>
        </p:txBody>
      </p:sp>
      <p:pic>
        <p:nvPicPr>
          <p:cNvPr id="6" name="Picture 5" descr="A logo with a dolphin&#10;&#10;AI-generated content may be incorrect.">
            <a:extLst>
              <a:ext uri="{FF2B5EF4-FFF2-40B4-BE49-F238E27FC236}">
                <a16:creationId xmlns:a16="http://schemas.microsoft.com/office/drawing/2014/main" id="{E1DA0D9C-9011-E2B9-18E9-C362B7942256}"/>
              </a:ext>
            </a:extLst>
          </p:cNvPr>
          <p:cNvPicPr>
            <a:picLocks noChangeAspect="1"/>
          </p:cNvPicPr>
          <p:nvPr/>
        </p:nvPicPr>
        <p:blipFill>
          <a:blip r:embed="rId2"/>
          <a:stretch>
            <a:fillRect/>
          </a:stretch>
        </p:blipFill>
        <p:spPr>
          <a:xfrm>
            <a:off x="9474396" y="3245142"/>
            <a:ext cx="1949069" cy="1949069"/>
          </a:xfrm>
          <a:prstGeom prst="rect">
            <a:avLst/>
          </a:prstGeom>
        </p:spPr>
      </p:pic>
    </p:spTree>
    <p:extLst>
      <p:ext uri="{BB962C8B-B14F-4D97-AF65-F5344CB8AC3E}">
        <p14:creationId xmlns:p14="http://schemas.microsoft.com/office/powerpoint/2010/main" val="13661386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Light Presentation_win32_v5" id="{045A9B2F-7300-4673-816B-F1EB3C673B2C}" vid="{27F8BD87-6984-44CA-8D4F-354B20CB0C1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1530B71D02ACE43A328C0D9C2A119D0" ma:contentTypeVersion="10" ma:contentTypeDescription="Create a new document." ma:contentTypeScope="" ma:versionID="553e2dd784ab2cb94cda90b2a908bd4a">
  <xsd:schema xmlns:xsd="http://www.w3.org/2001/XMLSchema" xmlns:xs="http://www.w3.org/2001/XMLSchema" xmlns:p="http://schemas.microsoft.com/office/2006/metadata/properties" xmlns:ns3="be8b919e-9569-47f6-bc8c-78b2bf92f632" targetNamespace="http://schemas.microsoft.com/office/2006/metadata/properties" ma:root="true" ma:fieldsID="c88adbe775f43691c6d12f1861cac544" ns3:_="">
    <xsd:import namespace="be8b919e-9569-47f6-bc8c-78b2bf92f632"/>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element ref="ns3:MediaServiceLocation"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e8b919e-9569-47f6-bc8c-78b2bf92f6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Location" ma:index="16" nillable="true" ma:displayName="Location" ma:indexed="true" ma:internalName="MediaServiceLocation"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5448A46-0F98-4A47-883B-D717E654035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e8b919e-9569-47f6-bc8c-78b2bf92f63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5515263-A3DE-4193-B6AA-5C449C94519F}">
  <ds:schemaRefs>
    <ds:schemaRef ds:uri="http://schemas.microsoft.com/sharepoint/v3/contenttype/forms"/>
  </ds:schemaRefs>
</ds:datastoreItem>
</file>

<file path=customXml/itemProps3.xml><?xml version="1.0" encoding="utf-8"?>
<ds:datastoreItem xmlns:ds="http://schemas.openxmlformats.org/officeDocument/2006/customXml" ds:itemID="{A0AD9BE2-6B3D-4616-B044-300A8177DEA5}">
  <ds:schemaRefs>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be8b919e-9569-47f6-bc8c-78b2bf92f632"/>
    <ds:schemaRef ds:uri="http://schemas.openxmlformats.org/package/2006/metadata/core-properties"/>
    <ds:schemaRef ds:uri="http://www.w3.org/XML/1998/namespac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1664</TotalTime>
  <Words>2138</Words>
  <Application>Microsoft Office PowerPoint</Application>
  <PresentationFormat>Widescreen</PresentationFormat>
  <Paragraphs>193</Paragraphs>
  <Slides>30</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等线</vt:lpstr>
      <vt:lpstr>Abadi</vt:lpstr>
      <vt:lpstr>Arial</vt:lpstr>
      <vt:lpstr>Calibri</vt:lpstr>
      <vt:lpstr>Posterama Text Black</vt:lpstr>
      <vt:lpstr>Posterama Text SemiBold</vt:lpstr>
      <vt:lpstr>Tahoma</vt:lpstr>
      <vt:lpstr>Custom​​</vt:lpstr>
      <vt:lpstr>TRƯỜNG ĐẠI HỌC TRÀ VINH TRƯỜNG KỸ THUẬT VÀ CÔNG NGHỆ  </vt:lpstr>
      <vt:lpstr>NỘI DUNG</vt:lpstr>
      <vt:lpstr>XÂY DỰNG HỆ THỐNG QUẢN LÝ  CHUỖI CUNG ỨNG NGÀNH GỐM SỨ  VIỆT NAM</vt:lpstr>
      <vt:lpstr>PowerPoint Presentation</vt:lpstr>
      <vt:lpstr>1. CƠ SỞ LÝ THUYẾT</vt:lpstr>
      <vt:lpstr>PowerPoint Presentation</vt:lpstr>
      <vt:lpstr>PowerPoint Presentation</vt:lpstr>
      <vt:lpstr>PowerPoint Presentation</vt:lpstr>
      <vt:lpstr>PowerPoint Presentation</vt:lpstr>
      <vt:lpstr>2. PHÂN TÍCH THIẾT KẾ HỆ THỐNG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HIỆN THỰC HÓA NGHIÊN CỨU</vt:lpstr>
      <vt:lpstr>3. HIỆN THỰC HÓA NGHIÊN CỨU</vt:lpstr>
      <vt:lpstr>3. HIỆN THỰC HÓA NGHIÊN CỨU</vt:lpstr>
      <vt:lpstr>4. KẾT LUẬN VÀ PHÁT TRIỂN</vt:lpstr>
      <vt:lpstr>4. KẾT LUẬN VÀ PHÁT TRIỂN</vt:lpstr>
      <vt:lpstr>4. KẾT LUẬN VÀ PHÁT TRIỂN</vt:lpstr>
      <vt:lpstr>4. KẾT LUẬN VÀ PHÁT TRIỂN</vt:lpstr>
      <vt:lpstr>PowerPoint Presentation</vt:lpstr>
      <vt:lpstr>Cảm ơn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THỰC TẬP ĐỒ ÁN CƠ SỞ NGÀNH  HỌC KỲ 1, NĂM HỌC 2023-2024</dc:title>
  <dc:creator>Ho Hoang Phuc</dc:creator>
  <cp:lastModifiedBy>Ho Hoang Phuc</cp:lastModifiedBy>
  <cp:revision>112</cp:revision>
  <dcterms:created xsi:type="dcterms:W3CDTF">2024-01-14T03:31:11Z</dcterms:created>
  <dcterms:modified xsi:type="dcterms:W3CDTF">2025-09-04T00:41:29Z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0x01010041530B71D02ACE43A328C0D9C2A119D0</vt:lpwstr>
  </property>
</Properties>
</file>